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9" r:id="rId6"/>
    <p:sldId id="258" r:id="rId7"/>
    <p:sldId id="266" r:id="rId8"/>
    <p:sldId id="268" r:id="rId9"/>
    <p:sldId id="293" r:id="rId10"/>
    <p:sldId id="292" r:id="rId11"/>
    <p:sldId id="294" r:id="rId12"/>
    <p:sldId id="267" r:id="rId13"/>
    <p:sldId id="281" r:id="rId14"/>
    <p:sldId id="291" r:id="rId15"/>
    <p:sldId id="279" r:id="rId16"/>
    <p:sldId id="278" r:id="rId17"/>
    <p:sldId id="284" r:id="rId18"/>
    <p:sldId id="280" r:id="rId19"/>
    <p:sldId id="273" r:id="rId20"/>
    <p:sldId id="282" r:id="rId21"/>
    <p:sldId id="283" r:id="rId22"/>
    <p:sldId id="287" r:id="rId23"/>
    <p:sldId id="288" r:id="rId24"/>
    <p:sldId id="276" r:id="rId25"/>
    <p:sldId id="275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CB6"/>
    <a:srgbClr val="CDE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97" autoAdjust="0"/>
  </p:normalViewPr>
  <p:slideViewPr>
    <p:cSldViewPr>
      <p:cViewPr>
        <p:scale>
          <a:sx n="94" d="100"/>
          <a:sy n="94" d="100"/>
        </p:scale>
        <p:origin x="-8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983FF-039A-4035-BA5D-FD4C23364FD3}" type="doc">
      <dgm:prSet loTypeId="urn:microsoft.com/office/officeart/2005/8/layout/hierarchy1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690A310B-E243-471A-A540-B2057D9FCF9A}">
      <dgm:prSet phldrT="[Text]"/>
      <dgm:spPr/>
      <dgm:t>
        <a:bodyPr/>
        <a:lstStyle/>
        <a:p>
          <a:r>
            <a:rPr lang="hr-HR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VREDNOVANJE</a:t>
          </a:r>
          <a:endParaRPr lang="hr-HR" b="1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A2A6C3DD-D581-45CF-9071-BF3D1ABDECFA}" type="parTrans" cxnId="{A3E65E08-777F-4509-8E3E-17E97B80450F}">
      <dgm:prSet/>
      <dgm:spPr/>
      <dgm:t>
        <a:bodyPr/>
        <a:lstStyle/>
        <a:p>
          <a:endParaRPr lang="hr-HR"/>
        </a:p>
      </dgm:t>
    </dgm:pt>
    <dgm:pt modelId="{843F35FD-CAA4-40DD-B408-A4A117DCBF23}" type="sibTrans" cxnId="{A3E65E08-777F-4509-8E3E-17E97B80450F}">
      <dgm:prSet/>
      <dgm:spPr/>
      <dgm:t>
        <a:bodyPr/>
        <a:lstStyle/>
        <a:p>
          <a:endParaRPr lang="hr-HR"/>
        </a:p>
      </dgm:t>
    </dgm:pt>
    <dgm:pt modelId="{967D97CE-ACDF-4F07-9CFE-C3CD2A2A56D6}">
      <dgm:prSet phldrT="[Text]"/>
      <dgm:spPr/>
      <dgm:t>
        <a:bodyPr/>
        <a:lstStyle/>
        <a:p>
          <a:r>
            <a:rPr lang="hr-HR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PRAĆENJE</a:t>
          </a:r>
          <a:endParaRPr lang="hr-HR" b="1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0B10ABC4-D4FE-46C1-8480-A696636B4D31}" type="parTrans" cxnId="{F767BE11-A92C-49DA-AF88-E52AE3934EEF}">
      <dgm:prSet/>
      <dgm:spPr/>
      <dgm:t>
        <a:bodyPr/>
        <a:lstStyle/>
        <a:p>
          <a:endParaRPr lang="hr-HR"/>
        </a:p>
      </dgm:t>
    </dgm:pt>
    <dgm:pt modelId="{CBF750AE-9978-4FED-AB77-EED2BAD87C85}" type="sibTrans" cxnId="{F767BE11-A92C-49DA-AF88-E52AE3934EEF}">
      <dgm:prSet/>
      <dgm:spPr/>
      <dgm:t>
        <a:bodyPr/>
        <a:lstStyle/>
        <a:p>
          <a:endParaRPr lang="hr-HR"/>
        </a:p>
      </dgm:t>
    </dgm:pt>
    <dgm:pt modelId="{C7313119-A02A-40CC-B9D8-E03C205FF7EB}">
      <dgm:prSet phldrT="[Text]"/>
      <dgm:spPr/>
      <dgm:t>
        <a:bodyPr/>
        <a:lstStyle/>
        <a:p>
          <a:r>
            <a:rPr lang="hr-HR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OCJENJIVANJE</a:t>
          </a:r>
          <a:endParaRPr lang="hr-HR" b="1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A7662FEF-76C8-42C5-A619-DD30D42E9E65}" type="parTrans" cxnId="{5232B192-E67B-4F86-A5BB-28FAB6D601F3}">
      <dgm:prSet/>
      <dgm:spPr/>
      <dgm:t>
        <a:bodyPr/>
        <a:lstStyle/>
        <a:p>
          <a:endParaRPr lang="hr-HR"/>
        </a:p>
      </dgm:t>
    </dgm:pt>
    <dgm:pt modelId="{39E339D2-2DBB-41EB-8C8B-ABC0B4F0B5FD}" type="sibTrans" cxnId="{5232B192-E67B-4F86-A5BB-28FAB6D601F3}">
      <dgm:prSet/>
      <dgm:spPr/>
      <dgm:t>
        <a:bodyPr/>
        <a:lstStyle/>
        <a:p>
          <a:endParaRPr lang="hr-HR"/>
        </a:p>
      </dgm:t>
    </dgm:pt>
    <dgm:pt modelId="{078D4C59-AE9E-4AA6-B0C7-F03111573C66}" type="pres">
      <dgm:prSet presAssocID="{016983FF-039A-4035-BA5D-FD4C23364F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3BFE1A81-E060-4E5D-A251-A63117AB3078}" type="pres">
      <dgm:prSet presAssocID="{690A310B-E243-471A-A540-B2057D9FCF9A}" presName="hierRoot1" presStyleCnt="0"/>
      <dgm:spPr/>
    </dgm:pt>
    <dgm:pt modelId="{26102245-A713-461F-8CF7-EA7C94752446}" type="pres">
      <dgm:prSet presAssocID="{690A310B-E243-471A-A540-B2057D9FCF9A}" presName="composite" presStyleCnt="0"/>
      <dgm:spPr/>
    </dgm:pt>
    <dgm:pt modelId="{0A5328D0-37DE-4C6C-B964-F29EDD11D587}" type="pres">
      <dgm:prSet presAssocID="{690A310B-E243-471A-A540-B2057D9FCF9A}" presName="background" presStyleLbl="node0" presStyleIdx="0" presStyleCnt="1"/>
      <dgm:spPr/>
    </dgm:pt>
    <dgm:pt modelId="{9B97B1CA-EC9C-4788-8DAF-BC9BE720F5CD}" type="pres">
      <dgm:prSet presAssocID="{690A310B-E243-471A-A540-B2057D9FCF9A}" presName="text" presStyleLbl="fgAcc0" presStyleIdx="0" presStyleCnt="1" custScaleY="606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9C65F89-04A9-4E49-BB83-A00711DABD67}" type="pres">
      <dgm:prSet presAssocID="{690A310B-E243-471A-A540-B2057D9FCF9A}" presName="hierChild2" presStyleCnt="0"/>
      <dgm:spPr/>
    </dgm:pt>
    <dgm:pt modelId="{CA12AFC7-A0E1-4ADF-AA1B-72B67E62C9EA}" type="pres">
      <dgm:prSet presAssocID="{0B10ABC4-D4FE-46C1-8480-A696636B4D31}" presName="Name10" presStyleLbl="parChTrans1D2" presStyleIdx="0" presStyleCnt="2"/>
      <dgm:spPr/>
      <dgm:t>
        <a:bodyPr/>
        <a:lstStyle/>
        <a:p>
          <a:endParaRPr lang="hr-HR"/>
        </a:p>
      </dgm:t>
    </dgm:pt>
    <dgm:pt modelId="{E9B003F1-A5B8-4F0C-99C6-149F6092FB09}" type="pres">
      <dgm:prSet presAssocID="{967D97CE-ACDF-4F07-9CFE-C3CD2A2A56D6}" presName="hierRoot2" presStyleCnt="0"/>
      <dgm:spPr/>
    </dgm:pt>
    <dgm:pt modelId="{671B66E1-834C-43FD-8214-9C29E412025D}" type="pres">
      <dgm:prSet presAssocID="{967D97CE-ACDF-4F07-9CFE-C3CD2A2A56D6}" presName="composite2" presStyleCnt="0"/>
      <dgm:spPr/>
    </dgm:pt>
    <dgm:pt modelId="{CAFAB9EC-56CF-4D00-B32D-FFE1105BD59A}" type="pres">
      <dgm:prSet presAssocID="{967D97CE-ACDF-4F07-9CFE-C3CD2A2A56D6}" presName="background2" presStyleLbl="node2" presStyleIdx="0" presStyleCnt="2"/>
      <dgm:spPr/>
    </dgm:pt>
    <dgm:pt modelId="{CF429D2E-F72C-4380-8E92-2179DEEC5A4E}" type="pres">
      <dgm:prSet presAssocID="{967D97CE-ACDF-4F07-9CFE-C3CD2A2A56D6}" presName="text2" presStyleLbl="fgAcc2" presStyleIdx="0" presStyleCnt="2" custScaleY="6573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44352C8-E1FA-42CB-AC41-2E6DD907DB9A}" type="pres">
      <dgm:prSet presAssocID="{967D97CE-ACDF-4F07-9CFE-C3CD2A2A56D6}" presName="hierChild3" presStyleCnt="0"/>
      <dgm:spPr/>
    </dgm:pt>
    <dgm:pt modelId="{442B8884-88A9-45B4-9DB6-E8B285936EDC}" type="pres">
      <dgm:prSet presAssocID="{A7662FEF-76C8-42C5-A619-DD30D42E9E65}" presName="Name10" presStyleLbl="parChTrans1D2" presStyleIdx="1" presStyleCnt="2"/>
      <dgm:spPr/>
      <dgm:t>
        <a:bodyPr/>
        <a:lstStyle/>
        <a:p>
          <a:endParaRPr lang="hr-HR"/>
        </a:p>
      </dgm:t>
    </dgm:pt>
    <dgm:pt modelId="{88EBB8FE-1B21-435A-93DA-C4028DEB5B1D}" type="pres">
      <dgm:prSet presAssocID="{C7313119-A02A-40CC-B9D8-E03C205FF7EB}" presName="hierRoot2" presStyleCnt="0"/>
      <dgm:spPr/>
    </dgm:pt>
    <dgm:pt modelId="{9905336E-B604-4EB6-9BC2-12B998A0272F}" type="pres">
      <dgm:prSet presAssocID="{C7313119-A02A-40CC-B9D8-E03C205FF7EB}" presName="composite2" presStyleCnt="0"/>
      <dgm:spPr/>
    </dgm:pt>
    <dgm:pt modelId="{147D1C22-B959-45EB-B17A-1E49FDA2F4CC}" type="pres">
      <dgm:prSet presAssocID="{C7313119-A02A-40CC-B9D8-E03C205FF7EB}" presName="background2" presStyleLbl="node2" presStyleIdx="1" presStyleCnt="2"/>
      <dgm:spPr/>
    </dgm:pt>
    <dgm:pt modelId="{94BB6969-DCDD-41D9-9F57-3D699EFC3CE8}" type="pres">
      <dgm:prSet presAssocID="{C7313119-A02A-40CC-B9D8-E03C205FF7EB}" presName="text2" presStyleLbl="fgAcc2" presStyleIdx="1" presStyleCnt="2" custScaleY="57053" custLinFactNeighborX="-1031" custLinFactNeighborY="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A31C049-EEFA-4DDB-AD90-FF4CC87A65B6}" type="pres">
      <dgm:prSet presAssocID="{C7313119-A02A-40CC-B9D8-E03C205FF7EB}" presName="hierChild3" presStyleCnt="0"/>
      <dgm:spPr/>
    </dgm:pt>
  </dgm:ptLst>
  <dgm:cxnLst>
    <dgm:cxn modelId="{F767BE11-A92C-49DA-AF88-E52AE3934EEF}" srcId="{690A310B-E243-471A-A540-B2057D9FCF9A}" destId="{967D97CE-ACDF-4F07-9CFE-C3CD2A2A56D6}" srcOrd="0" destOrd="0" parTransId="{0B10ABC4-D4FE-46C1-8480-A696636B4D31}" sibTransId="{CBF750AE-9978-4FED-AB77-EED2BAD87C85}"/>
    <dgm:cxn modelId="{3DA18EA8-39B8-4D3A-9440-CF43C1ABE1E3}" type="presOf" srcId="{690A310B-E243-471A-A540-B2057D9FCF9A}" destId="{9B97B1CA-EC9C-4788-8DAF-BC9BE720F5CD}" srcOrd="0" destOrd="0" presId="urn:microsoft.com/office/officeart/2005/8/layout/hierarchy1"/>
    <dgm:cxn modelId="{23261888-248A-4A27-BBAB-6274864660B7}" type="presOf" srcId="{0B10ABC4-D4FE-46C1-8480-A696636B4D31}" destId="{CA12AFC7-A0E1-4ADF-AA1B-72B67E62C9EA}" srcOrd="0" destOrd="0" presId="urn:microsoft.com/office/officeart/2005/8/layout/hierarchy1"/>
    <dgm:cxn modelId="{5232B192-E67B-4F86-A5BB-28FAB6D601F3}" srcId="{690A310B-E243-471A-A540-B2057D9FCF9A}" destId="{C7313119-A02A-40CC-B9D8-E03C205FF7EB}" srcOrd="1" destOrd="0" parTransId="{A7662FEF-76C8-42C5-A619-DD30D42E9E65}" sibTransId="{39E339D2-2DBB-41EB-8C8B-ABC0B4F0B5FD}"/>
    <dgm:cxn modelId="{22CA227B-92F4-4729-A5E7-618F310FD127}" type="presOf" srcId="{967D97CE-ACDF-4F07-9CFE-C3CD2A2A56D6}" destId="{CF429D2E-F72C-4380-8E92-2179DEEC5A4E}" srcOrd="0" destOrd="0" presId="urn:microsoft.com/office/officeart/2005/8/layout/hierarchy1"/>
    <dgm:cxn modelId="{A3E65E08-777F-4509-8E3E-17E97B80450F}" srcId="{016983FF-039A-4035-BA5D-FD4C23364FD3}" destId="{690A310B-E243-471A-A540-B2057D9FCF9A}" srcOrd="0" destOrd="0" parTransId="{A2A6C3DD-D581-45CF-9071-BF3D1ABDECFA}" sibTransId="{843F35FD-CAA4-40DD-B408-A4A117DCBF23}"/>
    <dgm:cxn modelId="{E8C35FD3-5D60-451A-8365-8B232BA1B2B8}" type="presOf" srcId="{016983FF-039A-4035-BA5D-FD4C23364FD3}" destId="{078D4C59-AE9E-4AA6-B0C7-F03111573C66}" srcOrd="0" destOrd="0" presId="urn:microsoft.com/office/officeart/2005/8/layout/hierarchy1"/>
    <dgm:cxn modelId="{7FE13C9E-9DF1-4A2C-BFFE-0A06DC6CDBAB}" type="presOf" srcId="{A7662FEF-76C8-42C5-A619-DD30D42E9E65}" destId="{442B8884-88A9-45B4-9DB6-E8B285936EDC}" srcOrd="0" destOrd="0" presId="urn:microsoft.com/office/officeart/2005/8/layout/hierarchy1"/>
    <dgm:cxn modelId="{DC29D5F0-A8EA-45EA-8380-B4FA4BD510DC}" type="presOf" srcId="{C7313119-A02A-40CC-B9D8-E03C205FF7EB}" destId="{94BB6969-DCDD-41D9-9F57-3D699EFC3CE8}" srcOrd="0" destOrd="0" presId="urn:microsoft.com/office/officeart/2005/8/layout/hierarchy1"/>
    <dgm:cxn modelId="{CE9E3C12-5B95-4487-B365-8A99868056E9}" type="presParOf" srcId="{078D4C59-AE9E-4AA6-B0C7-F03111573C66}" destId="{3BFE1A81-E060-4E5D-A251-A63117AB3078}" srcOrd="0" destOrd="0" presId="urn:microsoft.com/office/officeart/2005/8/layout/hierarchy1"/>
    <dgm:cxn modelId="{3FEF5660-FD56-4843-9E5F-8D65966FABAE}" type="presParOf" srcId="{3BFE1A81-E060-4E5D-A251-A63117AB3078}" destId="{26102245-A713-461F-8CF7-EA7C94752446}" srcOrd="0" destOrd="0" presId="urn:microsoft.com/office/officeart/2005/8/layout/hierarchy1"/>
    <dgm:cxn modelId="{766F1054-2683-48C5-B8C9-38F31F6FA25F}" type="presParOf" srcId="{26102245-A713-461F-8CF7-EA7C94752446}" destId="{0A5328D0-37DE-4C6C-B964-F29EDD11D587}" srcOrd="0" destOrd="0" presId="urn:microsoft.com/office/officeart/2005/8/layout/hierarchy1"/>
    <dgm:cxn modelId="{9B7DE860-AAE6-4380-8363-89DD0FDA712A}" type="presParOf" srcId="{26102245-A713-461F-8CF7-EA7C94752446}" destId="{9B97B1CA-EC9C-4788-8DAF-BC9BE720F5CD}" srcOrd="1" destOrd="0" presId="urn:microsoft.com/office/officeart/2005/8/layout/hierarchy1"/>
    <dgm:cxn modelId="{FA45F6A5-68D8-4496-922E-5E7EF2AC0478}" type="presParOf" srcId="{3BFE1A81-E060-4E5D-A251-A63117AB3078}" destId="{C9C65F89-04A9-4E49-BB83-A00711DABD67}" srcOrd="1" destOrd="0" presId="urn:microsoft.com/office/officeart/2005/8/layout/hierarchy1"/>
    <dgm:cxn modelId="{95A081B2-B75A-4CCC-85C8-D45D097DF626}" type="presParOf" srcId="{C9C65F89-04A9-4E49-BB83-A00711DABD67}" destId="{CA12AFC7-A0E1-4ADF-AA1B-72B67E62C9EA}" srcOrd="0" destOrd="0" presId="urn:microsoft.com/office/officeart/2005/8/layout/hierarchy1"/>
    <dgm:cxn modelId="{45FA0DD8-9448-4E5A-BF34-8A75C8AAE4ED}" type="presParOf" srcId="{C9C65F89-04A9-4E49-BB83-A00711DABD67}" destId="{E9B003F1-A5B8-4F0C-99C6-149F6092FB09}" srcOrd="1" destOrd="0" presId="urn:microsoft.com/office/officeart/2005/8/layout/hierarchy1"/>
    <dgm:cxn modelId="{D930C264-2F92-4B49-AA69-F283240AE1D9}" type="presParOf" srcId="{E9B003F1-A5B8-4F0C-99C6-149F6092FB09}" destId="{671B66E1-834C-43FD-8214-9C29E412025D}" srcOrd="0" destOrd="0" presId="urn:microsoft.com/office/officeart/2005/8/layout/hierarchy1"/>
    <dgm:cxn modelId="{99678EBC-F5FD-464F-A97E-B1267FCDEA72}" type="presParOf" srcId="{671B66E1-834C-43FD-8214-9C29E412025D}" destId="{CAFAB9EC-56CF-4D00-B32D-FFE1105BD59A}" srcOrd="0" destOrd="0" presId="urn:microsoft.com/office/officeart/2005/8/layout/hierarchy1"/>
    <dgm:cxn modelId="{925C5962-CF3C-4D52-9332-71B8086C29FA}" type="presParOf" srcId="{671B66E1-834C-43FD-8214-9C29E412025D}" destId="{CF429D2E-F72C-4380-8E92-2179DEEC5A4E}" srcOrd="1" destOrd="0" presId="urn:microsoft.com/office/officeart/2005/8/layout/hierarchy1"/>
    <dgm:cxn modelId="{77341AE1-622B-4E0C-B93B-261F8A45FE52}" type="presParOf" srcId="{E9B003F1-A5B8-4F0C-99C6-149F6092FB09}" destId="{A44352C8-E1FA-42CB-AC41-2E6DD907DB9A}" srcOrd="1" destOrd="0" presId="urn:microsoft.com/office/officeart/2005/8/layout/hierarchy1"/>
    <dgm:cxn modelId="{BBCC5939-61DA-4219-A266-8A6C110F30FC}" type="presParOf" srcId="{C9C65F89-04A9-4E49-BB83-A00711DABD67}" destId="{442B8884-88A9-45B4-9DB6-E8B285936EDC}" srcOrd="2" destOrd="0" presId="urn:microsoft.com/office/officeart/2005/8/layout/hierarchy1"/>
    <dgm:cxn modelId="{5828858F-FA6A-4F40-A086-7C2C4184AE03}" type="presParOf" srcId="{C9C65F89-04A9-4E49-BB83-A00711DABD67}" destId="{88EBB8FE-1B21-435A-93DA-C4028DEB5B1D}" srcOrd="3" destOrd="0" presId="urn:microsoft.com/office/officeart/2005/8/layout/hierarchy1"/>
    <dgm:cxn modelId="{FE8EFA7D-F14A-46A2-A7E1-02AEEAB5F1DC}" type="presParOf" srcId="{88EBB8FE-1B21-435A-93DA-C4028DEB5B1D}" destId="{9905336E-B604-4EB6-9BC2-12B998A0272F}" srcOrd="0" destOrd="0" presId="urn:microsoft.com/office/officeart/2005/8/layout/hierarchy1"/>
    <dgm:cxn modelId="{28CA4B89-1E87-44BD-84CA-0217DFD4E785}" type="presParOf" srcId="{9905336E-B604-4EB6-9BC2-12B998A0272F}" destId="{147D1C22-B959-45EB-B17A-1E49FDA2F4CC}" srcOrd="0" destOrd="0" presId="urn:microsoft.com/office/officeart/2005/8/layout/hierarchy1"/>
    <dgm:cxn modelId="{95E545D4-C3F9-4480-BC7B-4D4703C95E6D}" type="presParOf" srcId="{9905336E-B604-4EB6-9BC2-12B998A0272F}" destId="{94BB6969-DCDD-41D9-9F57-3D699EFC3CE8}" srcOrd="1" destOrd="0" presId="urn:microsoft.com/office/officeart/2005/8/layout/hierarchy1"/>
    <dgm:cxn modelId="{CFB74EE5-193C-46F6-BD6E-151F3F9F6348}" type="presParOf" srcId="{88EBB8FE-1B21-435A-93DA-C4028DEB5B1D}" destId="{9A31C049-EEFA-4DDB-AD90-FF4CC87A65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2681B-1D7C-4E32-86C0-067679D80D66}" type="doc">
      <dgm:prSet loTypeId="urn:microsoft.com/office/officeart/2005/8/layout/hList1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449D0728-1051-458D-9D5A-0FC4EA769042}">
      <dgm:prSet phldrT="[Text]"/>
      <dgm:spPr>
        <a:solidFill>
          <a:srgbClr val="FFC000"/>
        </a:solidFill>
      </dgm:spPr>
      <dgm:t>
        <a:bodyPr/>
        <a:lstStyle/>
        <a:p>
          <a:r>
            <a:rPr lang="hr-HR" b="1" dirty="0" smtClean="0"/>
            <a:t>DOKUMENTI</a:t>
          </a:r>
          <a:endParaRPr lang="hr-HR" b="1" dirty="0"/>
        </a:p>
      </dgm:t>
    </dgm:pt>
    <dgm:pt modelId="{4CD580CD-C66E-436D-9C3C-586A6C835D8C}" type="parTrans" cxnId="{2F0AF2BB-5EAA-48EF-9232-5405A6D27747}">
      <dgm:prSet/>
      <dgm:spPr/>
      <dgm:t>
        <a:bodyPr/>
        <a:lstStyle/>
        <a:p>
          <a:endParaRPr lang="hr-HR"/>
        </a:p>
      </dgm:t>
    </dgm:pt>
    <dgm:pt modelId="{A44650B1-1A70-4670-8A34-5F477E6BF704}" type="sibTrans" cxnId="{2F0AF2BB-5EAA-48EF-9232-5405A6D27747}">
      <dgm:prSet/>
      <dgm:spPr/>
      <dgm:t>
        <a:bodyPr/>
        <a:lstStyle/>
        <a:p>
          <a:endParaRPr lang="hr-HR"/>
        </a:p>
      </dgm:t>
    </dgm:pt>
    <dgm:pt modelId="{9D6A3EC8-49A9-421F-B94B-7A292CC158E2}">
      <dgm:prSet phldrT="[Text]"/>
      <dgm:spPr/>
      <dgm:t>
        <a:bodyPr/>
        <a:lstStyle/>
        <a:p>
          <a:r>
            <a:rPr lang="hr-HR" dirty="0" smtClean="0"/>
            <a:t>Medicinska dokumentacija</a:t>
          </a:r>
          <a:endParaRPr lang="hr-HR" dirty="0"/>
        </a:p>
      </dgm:t>
    </dgm:pt>
    <dgm:pt modelId="{BDE42D17-25AA-4112-B473-F3EFB11D2AF7}" type="parTrans" cxnId="{B785920A-3EDA-480A-9A05-073D83D95D0B}">
      <dgm:prSet/>
      <dgm:spPr/>
      <dgm:t>
        <a:bodyPr/>
        <a:lstStyle/>
        <a:p>
          <a:endParaRPr lang="hr-HR"/>
        </a:p>
      </dgm:t>
    </dgm:pt>
    <dgm:pt modelId="{99CF9C5D-FF63-49E8-B043-377C968322AC}" type="sibTrans" cxnId="{B785920A-3EDA-480A-9A05-073D83D95D0B}">
      <dgm:prSet/>
      <dgm:spPr/>
      <dgm:t>
        <a:bodyPr/>
        <a:lstStyle/>
        <a:p>
          <a:endParaRPr lang="hr-HR"/>
        </a:p>
      </dgm:t>
    </dgm:pt>
    <dgm:pt modelId="{83ED148A-0223-49AC-B399-2F565B16BC63}">
      <dgm:prSet phldrT="[Text]"/>
      <dgm:spPr>
        <a:solidFill>
          <a:srgbClr val="92D050"/>
        </a:solidFill>
      </dgm:spPr>
      <dgm:t>
        <a:bodyPr/>
        <a:lstStyle/>
        <a:p>
          <a:r>
            <a:rPr lang="hr-HR" b="1" dirty="0" smtClean="0"/>
            <a:t>PEDAGOŠKA ZAPAŽANJA</a:t>
          </a:r>
          <a:endParaRPr lang="hr-HR" b="1" dirty="0"/>
        </a:p>
      </dgm:t>
    </dgm:pt>
    <dgm:pt modelId="{0C7A3AF6-FCF9-4840-AB3F-EF66F3326795}" type="parTrans" cxnId="{C9FF944E-6856-463B-B7A1-E2A973214DA5}">
      <dgm:prSet/>
      <dgm:spPr/>
      <dgm:t>
        <a:bodyPr/>
        <a:lstStyle/>
        <a:p>
          <a:endParaRPr lang="hr-HR"/>
        </a:p>
      </dgm:t>
    </dgm:pt>
    <dgm:pt modelId="{18F18315-6EFF-49F5-97A5-74135B9173C8}" type="sibTrans" cxnId="{C9FF944E-6856-463B-B7A1-E2A973214DA5}">
      <dgm:prSet/>
      <dgm:spPr/>
      <dgm:t>
        <a:bodyPr/>
        <a:lstStyle/>
        <a:p>
          <a:endParaRPr lang="hr-HR"/>
        </a:p>
      </dgm:t>
    </dgm:pt>
    <dgm:pt modelId="{55D61A55-D50E-466B-939B-3132F175C78A}">
      <dgm:prSet phldrT="[Text]"/>
      <dgm:spPr/>
      <dgm:t>
        <a:bodyPr/>
        <a:lstStyle/>
        <a:p>
          <a:r>
            <a:rPr lang="hr-HR" dirty="0" smtClean="0"/>
            <a:t>Zapažanja razrednika i ostalih nastavnika tijekom godine</a:t>
          </a:r>
          <a:endParaRPr lang="hr-HR" dirty="0"/>
        </a:p>
      </dgm:t>
    </dgm:pt>
    <dgm:pt modelId="{429BAF2B-5463-4B11-9868-8D7F37E9DD79}" type="parTrans" cxnId="{319845CB-C94F-4FDA-8798-672FDB96C5B9}">
      <dgm:prSet/>
      <dgm:spPr/>
      <dgm:t>
        <a:bodyPr/>
        <a:lstStyle/>
        <a:p>
          <a:endParaRPr lang="hr-HR"/>
        </a:p>
      </dgm:t>
    </dgm:pt>
    <dgm:pt modelId="{8B75CE61-3E48-4613-9E7E-35604BCBCD92}" type="sibTrans" cxnId="{319845CB-C94F-4FDA-8798-672FDB96C5B9}">
      <dgm:prSet/>
      <dgm:spPr/>
      <dgm:t>
        <a:bodyPr/>
        <a:lstStyle/>
        <a:p>
          <a:endParaRPr lang="hr-HR"/>
        </a:p>
      </dgm:t>
    </dgm:pt>
    <dgm:pt modelId="{4E56D49F-93A5-4E37-BDF4-4882B8E7A936}">
      <dgm:prSet phldrT="[Text]"/>
      <dgm:spPr/>
      <dgm:t>
        <a:bodyPr/>
        <a:lstStyle/>
        <a:p>
          <a:r>
            <a:rPr lang="hr-HR" b="1" dirty="0" smtClean="0"/>
            <a:t>PRAKTIČNA NASTAVA</a:t>
          </a:r>
          <a:endParaRPr lang="hr-HR" b="1" dirty="0"/>
        </a:p>
      </dgm:t>
    </dgm:pt>
    <dgm:pt modelId="{EDD9E395-88A6-43AE-A235-4E1A774A4C9D}" type="parTrans" cxnId="{8F1FA3AF-D933-4064-BBC2-9502704ADE2E}">
      <dgm:prSet/>
      <dgm:spPr/>
      <dgm:t>
        <a:bodyPr/>
        <a:lstStyle/>
        <a:p>
          <a:endParaRPr lang="hr-HR"/>
        </a:p>
      </dgm:t>
    </dgm:pt>
    <dgm:pt modelId="{473ADDC7-CECB-47F6-900F-BB4ED2460096}" type="sibTrans" cxnId="{8F1FA3AF-D933-4064-BBC2-9502704ADE2E}">
      <dgm:prSet/>
      <dgm:spPr/>
      <dgm:t>
        <a:bodyPr/>
        <a:lstStyle/>
        <a:p>
          <a:endParaRPr lang="hr-HR"/>
        </a:p>
      </dgm:t>
    </dgm:pt>
    <dgm:pt modelId="{D4546B97-0574-4A42-B169-43CA778468A9}">
      <dgm:prSet phldrT="[Text]"/>
      <dgm:spPr/>
      <dgm:t>
        <a:bodyPr/>
        <a:lstStyle/>
        <a:p>
          <a:r>
            <a:rPr lang="hr-HR" dirty="0" smtClean="0"/>
            <a:t>Testovi zaštite na radu </a:t>
          </a:r>
          <a:endParaRPr lang="hr-HR" dirty="0"/>
        </a:p>
      </dgm:t>
    </dgm:pt>
    <dgm:pt modelId="{1FED149E-6A70-4812-871B-9995304996C7}" type="parTrans" cxnId="{14070260-CD0D-4C0F-8416-D741EF84221A}">
      <dgm:prSet/>
      <dgm:spPr/>
      <dgm:t>
        <a:bodyPr/>
        <a:lstStyle/>
        <a:p>
          <a:endParaRPr lang="hr-HR"/>
        </a:p>
      </dgm:t>
    </dgm:pt>
    <dgm:pt modelId="{FF414184-7051-4D50-88B3-427969CE3E39}" type="sibTrans" cxnId="{14070260-CD0D-4C0F-8416-D741EF84221A}">
      <dgm:prSet/>
      <dgm:spPr/>
      <dgm:t>
        <a:bodyPr/>
        <a:lstStyle/>
        <a:p>
          <a:endParaRPr lang="hr-HR"/>
        </a:p>
      </dgm:t>
    </dgm:pt>
    <dgm:pt modelId="{83ECA05F-7683-42FC-8E59-522A7205D54F}">
      <dgm:prSet phldrT="[Text]"/>
      <dgm:spPr/>
      <dgm:t>
        <a:bodyPr/>
        <a:lstStyle/>
        <a:p>
          <a:r>
            <a:rPr lang="hr-HR" dirty="0" smtClean="0"/>
            <a:t>Svjedodžbe</a:t>
          </a:r>
          <a:endParaRPr lang="hr-HR" dirty="0"/>
        </a:p>
      </dgm:t>
    </dgm:pt>
    <dgm:pt modelId="{D79F650A-F37C-415F-951E-416FD5E2A211}" type="parTrans" cxnId="{6D40E122-E7DB-431C-88AF-C6A6F0A70190}">
      <dgm:prSet/>
      <dgm:spPr/>
      <dgm:t>
        <a:bodyPr/>
        <a:lstStyle/>
        <a:p>
          <a:endParaRPr lang="hr-HR"/>
        </a:p>
      </dgm:t>
    </dgm:pt>
    <dgm:pt modelId="{2444798B-5F1A-434D-AB5B-1CD42BD9EA3C}" type="sibTrans" cxnId="{6D40E122-E7DB-431C-88AF-C6A6F0A70190}">
      <dgm:prSet/>
      <dgm:spPr/>
      <dgm:t>
        <a:bodyPr/>
        <a:lstStyle/>
        <a:p>
          <a:endParaRPr lang="hr-HR"/>
        </a:p>
      </dgm:t>
    </dgm:pt>
    <dgm:pt modelId="{2F68FF7A-7156-4859-87EF-DAB8BF7CDC92}">
      <dgm:prSet phldrT="[Text]"/>
      <dgm:spPr/>
      <dgm:t>
        <a:bodyPr/>
        <a:lstStyle/>
        <a:p>
          <a:r>
            <a:rPr lang="hr-HR" dirty="0" smtClean="0"/>
            <a:t>Rješenje o primjerenom obliku školovanja</a:t>
          </a:r>
          <a:endParaRPr lang="hr-HR" dirty="0"/>
        </a:p>
      </dgm:t>
    </dgm:pt>
    <dgm:pt modelId="{F1C8A430-DFE3-42FC-8CAB-2C4FFC70A92B}" type="parTrans" cxnId="{873D5317-3031-430E-8F7F-11D40425A6E6}">
      <dgm:prSet/>
      <dgm:spPr/>
      <dgm:t>
        <a:bodyPr/>
        <a:lstStyle/>
        <a:p>
          <a:endParaRPr lang="hr-HR"/>
        </a:p>
      </dgm:t>
    </dgm:pt>
    <dgm:pt modelId="{8FC0A869-B9FA-466B-812A-8E48036BBFE9}" type="sibTrans" cxnId="{873D5317-3031-430E-8F7F-11D40425A6E6}">
      <dgm:prSet/>
      <dgm:spPr/>
      <dgm:t>
        <a:bodyPr/>
        <a:lstStyle/>
        <a:p>
          <a:endParaRPr lang="hr-HR"/>
        </a:p>
      </dgm:t>
    </dgm:pt>
    <dgm:pt modelId="{9F15CA83-BD38-42D4-BEBD-D05D34CD2DB2}">
      <dgm:prSet phldrT="[Text]"/>
      <dgm:spPr/>
      <dgm:t>
        <a:bodyPr/>
        <a:lstStyle/>
        <a:p>
          <a:r>
            <a:rPr lang="hr-HR" dirty="0" smtClean="0"/>
            <a:t>Pedagoška mišljenja upućena drugim službama</a:t>
          </a:r>
          <a:endParaRPr lang="hr-HR" dirty="0"/>
        </a:p>
      </dgm:t>
    </dgm:pt>
    <dgm:pt modelId="{8086EAF4-8319-43F8-9A7A-C2A4E36CA359}" type="parTrans" cxnId="{B7EB4919-D8BF-46A2-A370-F02EAB64C104}">
      <dgm:prSet/>
      <dgm:spPr/>
      <dgm:t>
        <a:bodyPr/>
        <a:lstStyle/>
        <a:p>
          <a:endParaRPr lang="hr-HR"/>
        </a:p>
      </dgm:t>
    </dgm:pt>
    <dgm:pt modelId="{C44B94E9-0014-47CE-A745-DFBE8D781918}" type="sibTrans" cxnId="{B7EB4919-D8BF-46A2-A370-F02EAB64C104}">
      <dgm:prSet/>
      <dgm:spPr/>
      <dgm:t>
        <a:bodyPr/>
        <a:lstStyle/>
        <a:p>
          <a:endParaRPr lang="hr-HR"/>
        </a:p>
      </dgm:t>
    </dgm:pt>
    <dgm:pt modelId="{BA45D993-D1B3-4F10-8C88-DA72CA83B4AC}">
      <dgm:prSet phldrT="[Text]"/>
      <dgm:spPr/>
      <dgm:t>
        <a:bodyPr/>
        <a:lstStyle/>
        <a:p>
          <a:r>
            <a:rPr lang="hr-HR" dirty="0" smtClean="0"/>
            <a:t>Zapažanja vezana uz praktičnu nastavu</a:t>
          </a:r>
          <a:endParaRPr lang="hr-HR" dirty="0"/>
        </a:p>
      </dgm:t>
    </dgm:pt>
    <dgm:pt modelId="{37C2D370-9380-47C9-A1FF-F8FD614CEB27}" type="parTrans" cxnId="{7F6AE453-AF8B-4318-8978-E025A353BBA7}">
      <dgm:prSet/>
      <dgm:spPr/>
      <dgm:t>
        <a:bodyPr/>
        <a:lstStyle/>
        <a:p>
          <a:endParaRPr lang="hr-HR"/>
        </a:p>
      </dgm:t>
    </dgm:pt>
    <dgm:pt modelId="{7687ABB5-B46E-4782-949F-39D883A17123}" type="sibTrans" cxnId="{7F6AE453-AF8B-4318-8978-E025A353BBA7}">
      <dgm:prSet/>
      <dgm:spPr/>
      <dgm:t>
        <a:bodyPr/>
        <a:lstStyle/>
        <a:p>
          <a:endParaRPr lang="hr-HR"/>
        </a:p>
      </dgm:t>
    </dgm:pt>
    <dgm:pt modelId="{0CFD54B4-0EA0-49F8-9CFB-7DF57562BBD2}" type="pres">
      <dgm:prSet presAssocID="{E622681B-1D7C-4E32-86C0-067679D80D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115CE90-EB23-4DE3-B02F-B1178C982732}" type="pres">
      <dgm:prSet presAssocID="{449D0728-1051-458D-9D5A-0FC4EA769042}" presName="composite" presStyleCnt="0"/>
      <dgm:spPr/>
    </dgm:pt>
    <dgm:pt modelId="{F3CE526A-0131-4AE8-9324-AC0AAF32C44F}" type="pres">
      <dgm:prSet presAssocID="{449D0728-1051-458D-9D5A-0FC4EA769042}" presName="parTx" presStyleLbl="alignNode1" presStyleIdx="0" presStyleCnt="3" custLinFactY="-57435" custLinFactNeighborX="-10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E04BC0-09E3-4329-A731-4296CB297BD6}" type="pres">
      <dgm:prSet presAssocID="{449D0728-1051-458D-9D5A-0FC4EA769042}" presName="desTx" presStyleLbl="alignAccFollowNode1" presStyleIdx="0" presStyleCnt="3" custLinFactNeighborX="2899" custLinFactNeighborY="-51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C0F361-EA9C-4F98-8EB4-23FB80838164}" type="pres">
      <dgm:prSet presAssocID="{A44650B1-1A70-4670-8A34-5F477E6BF704}" presName="space" presStyleCnt="0"/>
      <dgm:spPr/>
    </dgm:pt>
    <dgm:pt modelId="{FF626D42-F146-4E29-BB3D-75451FFF787F}" type="pres">
      <dgm:prSet presAssocID="{83ED148A-0223-49AC-B399-2F565B16BC63}" presName="composite" presStyleCnt="0"/>
      <dgm:spPr/>
    </dgm:pt>
    <dgm:pt modelId="{20AB6B75-C956-4280-A314-5013053E70D5}" type="pres">
      <dgm:prSet presAssocID="{83ED148A-0223-49AC-B399-2F565B16BC63}" presName="parTx" presStyleLbl="alignNode1" presStyleIdx="1" presStyleCnt="3" custLinFactY="-57435" custLinFactNeighborX="-302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E9D98D-0E2B-42FE-A6E6-72D4E22CC32F}" type="pres">
      <dgm:prSet presAssocID="{83ED148A-0223-49AC-B399-2F565B16BC63}" presName="desTx" presStyleLbl="alignAccFollowNode1" presStyleIdx="1" presStyleCnt="3" custLinFactNeighborX="-26" custLinFactNeighborY="-51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30CA49-D8CF-4310-A194-1EC09F4688B3}" type="pres">
      <dgm:prSet presAssocID="{18F18315-6EFF-49F5-97A5-74135B9173C8}" presName="space" presStyleCnt="0"/>
      <dgm:spPr/>
    </dgm:pt>
    <dgm:pt modelId="{D22EB110-DE83-408E-8E63-89B75621BFEC}" type="pres">
      <dgm:prSet presAssocID="{4E56D49F-93A5-4E37-BDF4-4882B8E7A936}" presName="composite" presStyleCnt="0"/>
      <dgm:spPr/>
    </dgm:pt>
    <dgm:pt modelId="{3355CE69-9140-42E2-8276-F77B32ABD904}" type="pres">
      <dgm:prSet presAssocID="{4E56D49F-93A5-4E37-BDF4-4882B8E7A936}" presName="parTx" presStyleLbl="alignNode1" presStyleIdx="2" presStyleCnt="3" custLinFactY="-57435" custLinFactNeighborX="-295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C6A5F2-159B-4AAC-A879-6D9AC94FA157}" type="pres">
      <dgm:prSet presAssocID="{4E56D49F-93A5-4E37-BDF4-4882B8E7A936}" presName="desTx" presStyleLbl="alignAccFollowNode1" presStyleIdx="2" presStyleCnt="3" custLinFactNeighborX="-2952" custLinFactNeighborY="-51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F6AE453-AF8B-4318-8978-E025A353BBA7}" srcId="{4E56D49F-93A5-4E37-BDF4-4882B8E7A936}" destId="{BA45D993-D1B3-4F10-8C88-DA72CA83B4AC}" srcOrd="1" destOrd="0" parTransId="{37C2D370-9380-47C9-A1FF-F8FD614CEB27}" sibTransId="{7687ABB5-B46E-4782-949F-39D883A17123}"/>
    <dgm:cxn modelId="{9D7E96B5-1B0E-4C05-8598-13F1E577C8C8}" type="presOf" srcId="{D4546B97-0574-4A42-B169-43CA778468A9}" destId="{77C6A5F2-159B-4AAC-A879-6D9AC94FA157}" srcOrd="0" destOrd="0" presId="urn:microsoft.com/office/officeart/2005/8/layout/hList1"/>
    <dgm:cxn modelId="{13FF73DF-9407-483E-AC4E-56168840934B}" type="presOf" srcId="{2F68FF7A-7156-4859-87EF-DAB8BF7CDC92}" destId="{AFE04BC0-09E3-4329-A731-4296CB297BD6}" srcOrd="0" destOrd="2" presId="urn:microsoft.com/office/officeart/2005/8/layout/hList1"/>
    <dgm:cxn modelId="{8F1FA3AF-D933-4064-BBC2-9502704ADE2E}" srcId="{E622681B-1D7C-4E32-86C0-067679D80D66}" destId="{4E56D49F-93A5-4E37-BDF4-4882B8E7A936}" srcOrd="2" destOrd="0" parTransId="{EDD9E395-88A6-43AE-A235-4E1A774A4C9D}" sibTransId="{473ADDC7-CECB-47F6-900F-BB4ED2460096}"/>
    <dgm:cxn modelId="{14070260-CD0D-4C0F-8416-D741EF84221A}" srcId="{4E56D49F-93A5-4E37-BDF4-4882B8E7A936}" destId="{D4546B97-0574-4A42-B169-43CA778468A9}" srcOrd="0" destOrd="0" parTransId="{1FED149E-6A70-4812-871B-9995304996C7}" sibTransId="{FF414184-7051-4D50-88B3-427969CE3E39}"/>
    <dgm:cxn modelId="{F7410536-E19A-405F-8849-D201973D251F}" type="presOf" srcId="{55D61A55-D50E-466B-939B-3132F175C78A}" destId="{7EE9D98D-0E2B-42FE-A6E6-72D4E22CC32F}" srcOrd="0" destOrd="0" presId="urn:microsoft.com/office/officeart/2005/8/layout/hList1"/>
    <dgm:cxn modelId="{B7EB4919-D8BF-46A2-A370-F02EAB64C104}" srcId="{83ED148A-0223-49AC-B399-2F565B16BC63}" destId="{9F15CA83-BD38-42D4-BEBD-D05D34CD2DB2}" srcOrd="1" destOrd="0" parTransId="{8086EAF4-8319-43F8-9A7A-C2A4E36CA359}" sibTransId="{C44B94E9-0014-47CE-A745-DFBE8D781918}"/>
    <dgm:cxn modelId="{DB8D61EA-7BB6-4AED-B17C-C99481889299}" type="presOf" srcId="{9F15CA83-BD38-42D4-BEBD-D05D34CD2DB2}" destId="{7EE9D98D-0E2B-42FE-A6E6-72D4E22CC32F}" srcOrd="0" destOrd="1" presId="urn:microsoft.com/office/officeart/2005/8/layout/hList1"/>
    <dgm:cxn modelId="{A0809696-0260-4E04-AEC0-309DD954F26A}" type="presOf" srcId="{83ED148A-0223-49AC-B399-2F565B16BC63}" destId="{20AB6B75-C956-4280-A314-5013053E70D5}" srcOrd="0" destOrd="0" presId="urn:microsoft.com/office/officeart/2005/8/layout/hList1"/>
    <dgm:cxn modelId="{2F0AF2BB-5EAA-48EF-9232-5405A6D27747}" srcId="{E622681B-1D7C-4E32-86C0-067679D80D66}" destId="{449D0728-1051-458D-9D5A-0FC4EA769042}" srcOrd="0" destOrd="0" parTransId="{4CD580CD-C66E-436D-9C3C-586A6C835D8C}" sibTransId="{A44650B1-1A70-4670-8A34-5F477E6BF704}"/>
    <dgm:cxn modelId="{AA70B25B-FF1B-4B74-9570-964BADA7F75E}" type="presOf" srcId="{BA45D993-D1B3-4F10-8C88-DA72CA83B4AC}" destId="{77C6A5F2-159B-4AAC-A879-6D9AC94FA157}" srcOrd="0" destOrd="1" presId="urn:microsoft.com/office/officeart/2005/8/layout/hList1"/>
    <dgm:cxn modelId="{C9FF944E-6856-463B-B7A1-E2A973214DA5}" srcId="{E622681B-1D7C-4E32-86C0-067679D80D66}" destId="{83ED148A-0223-49AC-B399-2F565B16BC63}" srcOrd="1" destOrd="0" parTransId="{0C7A3AF6-FCF9-4840-AB3F-EF66F3326795}" sibTransId="{18F18315-6EFF-49F5-97A5-74135B9173C8}"/>
    <dgm:cxn modelId="{D1DE74F1-D89C-46EA-B8E3-7AE19088C9E8}" type="presOf" srcId="{449D0728-1051-458D-9D5A-0FC4EA769042}" destId="{F3CE526A-0131-4AE8-9324-AC0AAF32C44F}" srcOrd="0" destOrd="0" presId="urn:microsoft.com/office/officeart/2005/8/layout/hList1"/>
    <dgm:cxn modelId="{319845CB-C94F-4FDA-8798-672FDB96C5B9}" srcId="{83ED148A-0223-49AC-B399-2F565B16BC63}" destId="{55D61A55-D50E-466B-939B-3132F175C78A}" srcOrd="0" destOrd="0" parTransId="{429BAF2B-5463-4B11-9868-8D7F37E9DD79}" sibTransId="{8B75CE61-3E48-4613-9E7E-35604BCBCD92}"/>
    <dgm:cxn modelId="{B785920A-3EDA-480A-9A05-073D83D95D0B}" srcId="{449D0728-1051-458D-9D5A-0FC4EA769042}" destId="{9D6A3EC8-49A9-421F-B94B-7A292CC158E2}" srcOrd="0" destOrd="0" parTransId="{BDE42D17-25AA-4112-B473-F3EFB11D2AF7}" sibTransId="{99CF9C5D-FF63-49E8-B043-377C968322AC}"/>
    <dgm:cxn modelId="{3B736411-5F8B-458C-BF8D-0CE66335AC79}" type="presOf" srcId="{83ECA05F-7683-42FC-8E59-522A7205D54F}" destId="{AFE04BC0-09E3-4329-A731-4296CB297BD6}" srcOrd="0" destOrd="1" presId="urn:microsoft.com/office/officeart/2005/8/layout/hList1"/>
    <dgm:cxn modelId="{9014397E-F568-46F5-A744-7C0BDF999084}" type="presOf" srcId="{E622681B-1D7C-4E32-86C0-067679D80D66}" destId="{0CFD54B4-0EA0-49F8-9CFB-7DF57562BBD2}" srcOrd="0" destOrd="0" presId="urn:microsoft.com/office/officeart/2005/8/layout/hList1"/>
    <dgm:cxn modelId="{873D5317-3031-430E-8F7F-11D40425A6E6}" srcId="{449D0728-1051-458D-9D5A-0FC4EA769042}" destId="{2F68FF7A-7156-4859-87EF-DAB8BF7CDC92}" srcOrd="2" destOrd="0" parTransId="{F1C8A430-DFE3-42FC-8CAB-2C4FFC70A92B}" sibTransId="{8FC0A869-B9FA-466B-812A-8E48036BBFE9}"/>
    <dgm:cxn modelId="{B41FB817-2074-4ADB-A3F1-41E4B2528F4D}" type="presOf" srcId="{9D6A3EC8-49A9-421F-B94B-7A292CC158E2}" destId="{AFE04BC0-09E3-4329-A731-4296CB297BD6}" srcOrd="0" destOrd="0" presId="urn:microsoft.com/office/officeart/2005/8/layout/hList1"/>
    <dgm:cxn modelId="{2B513D93-99A5-4AB1-9CD7-4D5476181440}" type="presOf" srcId="{4E56D49F-93A5-4E37-BDF4-4882B8E7A936}" destId="{3355CE69-9140-42E2-8276-F77B32ABD904}" srcOrd="0" destOrd="0" presId="urn:microsoft.com/office/officeart/2005/8/layout/hList1"/>
    <dgm:cxn modelId="{6D40E122-E7DB-431C-88AF-C6A6F0A70190}" srcId="{449D0728-1051-458D-9D5A-0FC4EA769042}" destId="{83ECA05F-7683-42FC-8E59-522A7205D54F}" srcOrd="1" destOrd="0" parTransId="{D79F650A-F37C-415F-951E-416FD5E2A211}" sibTransId="{2444798B-5F1A-434D-AB5B-1CD42BD9EA3C}"/>
    <dgm:cxn modelId="{AC60752D-AA88-4E43-86DE-AB63DD5EC6FC}" type="presParOf" srcId="{0CFD54B4-0EA0-49F8-9CFB-7DF57562BBD2}" destId="{8115CE90-EB23-4DE3-B02F-B1178C982732}" srcOrd="0" destOrd="0" presId="urn:microsoft.com/office/officeart/2005/8/layout/hList1"/>
    <dgm:cxn modelId="{FFA6C3EE-F5B5-4D6A-808D-DAF413EAC9C4}" type="presParOf" srcId="{8115CE90-EB23-4DE3-B02F-B1178C982732}" destId="{F3CE526A-0131-4AE8-9324-AC0AAF32C44F}" srcOrd="0" destOrd="0" presId="urn:microsoft.com/office/officeart/2005/8/layout/hList1"/>
    <dgm:cxn modelId="{EEF50360-90B2-48F1-B362-F3C2C4C766B4}" type="presParOf" srcId="{8115CE90-EB23-4DE3-B02F-B1178C982732}" destId="{AFE04BC0-09E3-4329-A731-4296CB297BD6}" srcOrd="1" destOrd="0" presId="urn:microsoft.com/office/officeart/2005/8/layout/hList1"/>
    <dgm:cxn modelId="{C1251F7B-51B1-4266-98B9-03454ABD813B}" type="presParOf" srcId="{0CFD54B4-0EA0-49F8-9CFB-7DF57562BBD2}" destId="{F8C0F361-EA9C-4F98-8EB4-23FB80838164}" srcOrd="1" destOrd="0" presId="urn:microsoft.com/office/officeart/2005/8/layout/hList1"/>
    <dgm:cxn modelId="{68DC1188-4BA7-43BE-9D62-971A887C0081}" type="presParOf" srcId="{0CFD54B4-0EA0-49F8-9CFB-7DF57562BBD2}" destId="{FF626D42-F146-4E29-BB3D-75451FFF787F}" srcOrd="2" destOrd="0" presId="urn:microsoft.com/office/officeart/2005/8/layout/hList1"/>
    <dgm:cxn modelId="{4CC96A8E-8B39-4D28-B51C-A32D2281CA90}" type="presParOf" srcId="{FF626D42-F146-4E29-BB3D-75451FFF787F}" destId="{20AB6B75-C956-4280-A314-5013053E70D5}" srcOrd="0" destOrd="0" presId="urn:microsoft.com/office/officeart/2005/8/layout/hList1"/>
    <dgm:cxn modelId="{6509D911-0529-495F-AE01-285636F41901}" type="presParOf" srcId="{FF626D42-F146-4E29-BB3D-75451FFF787F}" destId="{7EE9D98D-0E2B-42FE-A6E6-72D4E22CC32F}" srcOrd="1" destOrd="0" presId="urn:microsoft.com/office/officeart/2005/8/layout/hList1"/>
    <dgm:cxn modelId="{84CFDE70-518E-430A-933B-E047E9C150CB}" type="presParOf" srcId="{0CFD54B4-0EA0-49F8-9CFB-7DF57562BBD2}" destId="{7E30CA49-D8CF-4310-A194-1EC09F4688B3}" srcOrd="3" destOrd="0" presId="urn:microsoft.com/office/officeart/2005/8/layout/hList1"/>
    <dgm:cxn modelId="{2A176894-D5B9-4C7E-996C-88024291F01C}" type="presParOf" srcId="{0CFD54B4-0EA0-49F8-9CFB-7DF57562BBD2}" destId="{D22EB110-DE83-408E-8E63-89B75621BFEC}" srcOrd="4" destOrd="0" presId="urn:microsoft.com/office/officeart/2005/8/layout/hList1"/>
    <dgm:cxn modelId="{7C605326-F6BC-4CC6-999B-33D3FE481947}" type="presParOf" srcId="{D22EB110-DE83-408E-8E63-89B75621BFEC}" destId="{3355CE69-9140-42E2-8276-F77B32ABD904}" srcOrd="0" destOrd="0" presId="urn:microsoft.com/office/officeart/2005/8/layout/hList1"/>
    <dgm:cxn modelId="{26FD1182-1D8E-46EF-8A18-208746744CC5}" type="presParOf" srcId="{D22EB110-DE83-408E-8E63-89B75621BFEC}" destId="{77C6A5F2-159B-4AAC-A879-6D9AC94FA1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9F5DDD-B842-4CA7-A8E8-3D8811E6E541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DEE2A054-6B81-47B0-8C8F-437D0B9FD474}">
      <dgm:prSet phldrT="[Text]" custT="1"/>
      <dgm:spPr/>
      <dgm:t>
        <a:bodyPr/>
        <a:lstStyle/>
        <a:p>
          <a:r>
            <a:rPr lang="hr-HR" sz="32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Osnovni elementi</a:t>
          </a:r>
          <a:endParaRPr lang="hr-HR" sz="3200" b="1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FBCE4B7B-7E30-4051-855A-F7170B5F2AA7}" type="parTrans" cxnId="{61995708-7F0D-4C32-B0A6-CD69285955A1}">
      <dgm:prSet/>
      <dgm:spPr/>
      <dgm:t>
        <a:bodyPr/>
        <a:lstStyle/>
        <a:p>
          <a:endParaRPr lang="hr-HR"/>
        </a:p>
      </dgm:t>
    </dgm:pt>
    <dgm:pt modelId="{3A87537A-826E-4892-8941-4DC1A556C3A8}" type="sibTrans" cxnId="{61995708-7F0D-4C32-B0A6-CD69285955A1}">
      <dgm:prSet/>
      <dgm:spPr/>
      <dgm:t>
        <a:bodyPr/>
        <a:lstStyle/>
        <a:p>
          <a:endParaRPr lang="hr-HR"/>
        </a:p>
      </dgm:t>
    </dgm:pt>
    <dgm:pt modelId="{543F51DF-E4E6-412B-AA11-40F1A84415A8}">
      <dgm:prSet phldrT="[Text]" custT="1"/>
      <dgm:spPr/>
      <dgm:t>
        <a:bodyPr/>
        <a:lstStyle/>
        <a:p>
          <a:r>
            <a:rPr lang="hr-HR" sz="2400" dirty="0" smtClean="0">
              <a:latin typeface="Bookman Old Style" pitchFamily="18" charset="0"/>
            </a:rPr>
            <a:t>Stupanj ostvarivanja postavljenih zadataka (razina usvojenosti radnih operacija)</a:t>
          </a:r>
          <a:endParaRPr lang="hr-HR" sz="2400" dirty="0">
            <a:latin typeface="Bookman Old Style" pitchFamily="18" charset="0"/>
          </a:endParaRPr>
        </a:p>
      </dgm:t>
    </dgm:pt>
    <dgm:pt modelId="{BEE23E64-7AF9-4B7C-BABD-60E98B8CB45B}" type="parTrans" cxnId="{313525E5-950A-4BBB-98C1-C4772D67AF63}">
      <dgm:prSet/>
      <dgm:spPr/>
      <dgm:t>
        <a:bodyPr/>
        <a:lstStyle/>
        <a:p>
          <a:endParaRPr lang="hr-HR"/>
        </a:p>
      </dgm:t>
    </dgm:pt>
    <dgm:pt modelId="{383CE9F5-0105-4860-8F38-77AD537C3912}" type="sibTrans" cxnId="{313525E5-950A-4BBB-98C1-C4772D67AF63}">
      <dgm:prSet/>
      <dgm:spPr/>
      <dgm:t>
        <a:bodyPr/>
        <a:lstStyle/>
        <a:p>
          <a:endParaRPr lang="hr-HR"/>
        </a:p>
      </dgm:t>
    </dgm:pt>
    <dgm:pt modelId="{F0D747D9-3D6A-49A9-A268-10FFD9F7A6DA}">
      <dgm:prSet phldrT="[Text]" custT="1"/>
      <dgm:spPr/>
      <dgm:t>
        <a:bodyPr/>
        <a:lstStyle/>
        <a:p>
          <a:r>
            <a:rPr lang="hr-HR" sz="2400" dirty="0" smtClean="0">
              <a:latin typeface="Bookman Old Style" pitchFamily="18" charset="0"/>
            </a:rPr>
            <a:t>Odgovornost, interes, aktivnost, samostalnost , spremnost na rad, komunikacija</a:t>
          </a:r>
          <a:endParaRPr lang="hr-HR" sz="2400" dirty="0">
            <a:latin typeface="Bookman Old Style" pitchFamily="18" charset="0"/>
          </a:endParaRPr>
        </a:p>
      </dgm:t>
    </dgm:pt>
    <dgm:pt modelId="{59AC6D8A-33F5-4077-95CA-6399D649349D}" type="parTrans" cxnId="{FACA60E1-0CD4-4990-B02D-DF862DF54F31}">
      <dgm:prSet/>
      <dgm:spPr/>
      <dgm:t>
        <a:bodyPr/>
        <a:lstStyle/>
        <a:p>
          <a:endParaRPr lang="hr-HR"/>
        </a:p>
      </dgm:t>
    </dgm:pt>
    <dgm:pt modelId="{C3CBF998-0F86-479F-90BA-E2120FEBBE57}" type="sibTrans" cxnId="{FACA60E1-0CD4-4990-B02D-DF862DF54F31}">
      <dgm:prSet/>
      <dgm:spPr/>
      <dgm:t>
        <a:bodyPr/>
        <a:lstStyle/>
        <a:p>
          <a:endParaRPr lang="hr-HR"/>
        </a:p>
      </dgm:t>
    </dgm:pt>
    <dgm:pt modelId="{F4FEDA6A-F14B-406D-8ACD-5D511A322BFA}">
      <dgm:prSet phldrT="[Text]" custT="1"/>
      <dgm:spPr/>
      <dgm:t>
        <a:bodyPr/>
        <a:lstStyle/>
        <a:p>
          <a:r>
            <a:rPr lang="hr-HR" sz="24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Sposobnosti, vještine</a:t>
          </a:r>
          <a:endParaRPr lang="hr-HR" sz="2400" b="1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7EB62971-368C-402C-AD48-0A1C05642DC7}" type="parTrans" cxnId="{6B82D4A6-4A04-47FF-AD62-76EF78A96BF1}">
      <dgm:prSet/>
      <dgm:spPr/>
      <dgm:t>
        <a:bodyPr/>
        <a:lstStyle/>
        <a:p>
          <a:endParaRPr lang="hr-HR"/>
        </a:p>
      </dgm:t>
    </dgm:pt>
    <dgm:pt modelId="{E3AEFD86-9AD0-45F1-90A3-286DA4535761}" type="sibTrans" cxnId="{6B82D4A6-4A04-47FF-AD62-76EF78A96BF1}">
      <dgm:prSet/>
      <dgm:spPr/>
      <dgm:t>
        <a:bodyPr/>
        <a:lstStyle/>
        <a:p>
          <a:endParaRPr lang="hr-HR"/>
        </a:p>
      </dgm:t>
    </dgm:pt>
    <dgm:pt modelId="{F6870FD0-6443-4FC1-9B73-870B5B396D3B}">
      <dgm:prSet phldrT="[Text]" custT="1"/>
      <dgm:spPr/>
      <dgm:t>
        <a:bodyPr/>
        <a:lstStyle/>
        <a:p>
          <a:r>
            <a:rPr lang="hr-HR" sz="28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Radne navike</a:t>
          </a:r>
          <a:endParaRPr lang="hr-HR" sz="2800" b="1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DA9088A4-3D9A-4BBA-B12E-7CF5FADE93FE}" type="parTrans" cxnId="{C3890C74-DFB8-48D2-9ECF-C9F30DADA69D}">
      <dgm:prSet/>
      <dgm:spPr/>
      <dgm:t>
        <a:bodyPr/>
        <a:lstStyle/>
        <a:p>
          <a:endParaRPr lang="hr-HR"/>
        </a:p>
      </dgm:t>
    </dgm:pt>
    <dgm:pt modelId="{1442E4D9-E13A-4082-90B5-2D16B2D0C404}" type="sibTrans" cxnId="{C3890C74-DFB8-48D2-9ECF-C9F30DADA69D}">
      <dgm:prSet/>
      <dgm:spPr/>
      <dgm:t>
        <a:bodyPr/>
        <a:lstStyle/>
        <a:p>
          <a:endParaRPr lang="hr-HR"/>
        </a:p>
      </dgm:t>
    </dgm:pt>
    <dgm:pt modelId="{75862F9A-8E78-4815-9193-58B536E1722F}">
      <dgm:prSet custT="1"/>
      <dgm:spPr/>
      <dgm:t>
        <a:bodyPr/>
        <a:lstStyle/>
        <a:p>
          <a:r>
            <a:rPr lang="hr-HR" sz="2400" dirty="0" smtClean="0">
              <a:latin typeface="Bookman Old Style" pitchFamily="18" charset="0"/>
            </a:rPr>
            <a:t>Odnos prema radu, radnoj sredini, osobama iz okoline, postavljenim zadacima</a:t>
          </a:r>
          <a:endParaRPr lang="hr-HR" sz="2400" dirty="0">
            <a:latin typeface="Bookman Old Style" pitchFamily="18" charset="0"/>
          </a:endParaRPr>
        </a:p>
      </dgm:t>
    </dgm:pt>
    <dgm:pt modelId="{D46BF39E-0309-45C2-A4A5-D51BF1314F80}" type="sibTrans" cxnId="{37BC9470-BE90-4887-9C65-8B617753C91B}">
      <dgm:prSet/>
      <dgm:spPr/>
      <dgm:t>
        <a:bodyPr/>
        <a:lstStyle/>
        <a:p>
          <a:endParaRPr lang="hr-HR"/>
        </a:p>
      </dgm:t>
    </dgm:pt>
    <dgm:pt modelId="{4C216AEF-8435-4C49-A871-D8DE3EC41E4B}" type="parTrans" cxnId="{37BC9470-BE90-4887-9C65-8B617753C91B}">
      <dgm:prSet/>
      <dgm:spPr/>
      <dgm:t>
        <a:bodyPr/>
        <a:lstStyle/>
        <a:p>
          <a:endParaRPr lang="hr-HR"/>
        </a:p>
      </dgm:t>
    </dgm:pt>
    <dgm:pt modelId="{5E474B26-EEBC-4C74-A415-E546822BE46E}" type="pres">
      <dgm:prSet presAssocID="{D89F5DDD-B842-4CA7-A8E8-3D8811E6E5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78AF883-F21F-4C09-866E-B2FF612E1A18}" type="pres">
      <dgm:prSet presAssocID="{DEE2A054-6B81-47B0-8C8F-437D0B9FD474}" presName="composite" presStyleCnt="0"/>
      <dgm:spPr/>
    </dgm:pt>
    <dgm:pt modelId="{CA979308-4701-44D0-BACB-0F67382A5007}" type="pres">
      <dgm:prSet presAssocID="{DEE2A054-6B81-47B0-8C8F-437D0B9FD474}" presName="parTx" presStyleLbl="alignNode1" presStyleIdx="0" presStyleCnt="3" custLinFactY="-164809" custLinFactNeighborX="586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B5F527-846D-449C-A93B-B8EDE15AB470}" type="pres">
      <dgm:prSet presAssocID="{DEE2A054-6B81-47B0-8C8F-437D0B9FD474}" presName="desTx" presStyleLbl="alignAccFollowNode1" presStyleIdx="0" presStyleCnt="3" custLinFactNeighborX="5865" custLinFactNeighborY="-2524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ABDDDF-22B0-43C0-A439-DD896F107608}" type="pres">
      <dgm:prSet presAssocID="{3A87537A-826E-4892-8941-4DC1A556C3A8}" presName="space" presStyleCnt="0"/>
      <dgm:spPr/>
    </dgm:pt>
    <dgm:pt modelId="{58A7B998-65EA-4DE5-A867-84C72EA0C59E}" type="pres">
      <dgm:prSet presAssocID="{F4FEDA6A-F14B-406D-8ACD-5D511A322BFA}" presName="composite" presStyleCnt="0"/>
      <dgm:spPr/>
    </dgm:pt>
    <dgm:pt modelId="{45255137-D94A-409D-9A87-3ED9C6958011}" type="pres">
      <dgm:prSet presAssocID="{F4FEDA6A-F14B-406D-8ACD-5D511A322BFA}" presName="parTx" presStyleLbl="alignNode1" presStyleIdx="1" presStyleCnt="3" custLinFactY="-164809" custLinFactNeighborX="2261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DACB18-3BA8-4782-8A08-F6FBD9943EB8}" type="pres">
      <dgm:prSet presAssocID="{F4FEDA6A-F14B-406D-8ACD-5D511A322BFA}" presName="desTx" presStyleLbl="alignAccFollowNode1" presStyleIdx="1" presStyleCnt="3" custScaleX="110620" custLinFactNeighborX="5245" custLinFactNeighborY="-2524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AFC3E3-E7B4-4DB7-BA17-4F142E73D783}" type="pres">
      <dgm:prSet presAssocID="{E3AEFD86-9AD0-45F1-90A3-286DA4535761}" presName="space" presStyleCnt="0"/>
      <dgm:spPr/>
    </dgm:pt>
    <dgm:pt modelId="{9DBFC1E6-40D6-409A-A6B4-16B710171BCC}" type="pres">
      <dgm:prSet presAssocID="{F6870FD0-6443-4FC1-9B73-870B5B396D3B}" presName="composite" presStyleCnt="0"/>
      <dgm:spPr/>
    </dgm:pt>
    <dgm:pt modelId="{92BDE8B9-779A-46D8-88A8-E9E322339028}" type="pres">
      <dgm:prSet presAssocID="{F6870FD0-6443-4FC1-9B73-870B5B396D3B}" presName="parTx" presStyleLbl="alignNode1" presStyleIdx="2" presStyleCnt="3" custLinFactY="-164809" custLinFactNeighborX="-1343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575223-6C16-47B8-B262-A0D541EBF05D}" type="pres">
      <dgm:prSet presAssocID="{F6870FD0-6443-4FC1-9B73-870B5B396D3B}" presName="desTx" presStyleLbl="alignAccFollowNode1" presStyleIdx="2" presStyleCnt="3" custLinFactNeighborX="-346" custLinFactNeighborY="-2415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F21472D-80BA-4DDF-941B-5285ECAAF30A}" type="presOf" srcId="{F0D747D9-3D6A-49A9-A268-10FFD9F7A6DA}" destId="{10DACB18-3BA8-4782-8A08-F6FBD9943EB8}" srcOrd="0" destOrd="0" presId="urn:microsoft.com/office/officeart/2005/8/layout/hList1"/>
    <dgm:cxn modelId="{FACA60E1-0CD4-4990-B02D-DF862DF54F31}" srcId="{F4FEDA6A-F14B-406D-8ACD-5D511A322BFA}" destId="{F0D747D9-3D6A-49A9-A268-10FFD9F7A6DA}" srcOrd="0" destOrd="0" parTransId="{59AC6D8A-33F5-4077-95CA-6399D649349D}" sibTransId="{C3CBF998-0F86-479F-90BA-E2120FEBBE57}"/>
    <dgm:cxn modelId="{6B82D4A6-4A04-47FF-AD62-76EF78A96BF1}" srcId="{D89F5DDD-B842-4CA7-A8E8-3D8811E6E541}" destId="{F4FEDA6A-F14B-406D-8ACD-5D511A322BFA}" srcOrd="1" destOrd="0" parTransId="{7EB62971-368C-402C-AD48-0A1C05642DC7}" sibTransId="{E3AEFD86-9AD0-45F1-90A3-286DA4535761}"/>
    <dgm:cxn modelId="{AE9E9856-A4F8-42C0-868C-6495212DED96}" type="presOf" srcId="{75862F9A-8E78-4815-9193-58B536E1722F}" destId="{7D575223-6C16-47B8-B262-A0D541EBF05D}" srcOrd="0" destOrd="0" presId="urn:microsoft.com/office/officeart/2005/8/layout/hList1"/>
    <dgm:cxn modelId="{5AEE3918-80E9-4402-A7C9-3B385105D5E0}" type="presOf" srcId="{D89F5DDD-B842-4CA7-A8E8-3D8811E6E541}" destId="{5E474B26-EEBC-4C74-A415-E546822BE46E}" srcOrd="0" destOrd="0" presId="urn:microsoft.com/office/officeart/2005/8/layout/hList1"/>
    <dgm:cxn modelId="{61995708-7F0D-4C32-B0A6-CD69285955A1}" srcId="{D89F5DDD-B842-4CA7-A8E8-3D8811E6E541}" destId="{DEE2A054-6B81-47B0-8C8F-437D0B9FD474}" srcOrd="0" destOrd="0" parTransId="{FBCE4B7B-7E30-4051-855A-F7170B5F2AA7}" sibTransId="{3A87537A-826E-4892-8941-4DC1A556C3A8}"/>
    <dgm:cxn modelId="{45FE4FE1-BDB1-48E7-94F4-FBF3BAD2833A}" type="presOf" srcId="{F4FEDA6A-F14B-406D-8ACD-5D511A322BFA}" destId="{45255137-D94A-409D-9A87-3ED9C6958011}" srcOrd="0" destOrd="0" presId="urn:microsoft.com/office/officeart/2005/8/layout/hList1"/>
    <dgm:cxn modelId="{313525E5-950A-4BBB-98C1-C4772D67AF63}" srcId="{DEE2A054-6B81-47B0-8C8F-437D0B9FD474}" destId="{543F51DF-E4E6-412B-AA11-40F1A84415A8}" srcOrd="0" destOrd="0" parTransId="{BEE23E64-7AF9-4B7C-BABD-60E98B8CB45B}" sibTransId="{383CE9F5-0105-4860-8F38-77AD537C3912}"/>
    <dgm:cxn modelId="{C3890C74-DFB8-48D2-9ECF-C9F30DADA69D}" srcId="{D89F5DDD-B842-4CA7-A8E8-3D8811E6E541}" destId="{F6870FD0-6443-4FC1-9B73-870B5B396D3B}" srcOrd="2" destOrd="0" parTransId="{DA9088A4-3D9A-4BBA-B12E-7CF5FADE93FE}" sibTransId="{1442E4D9-E13A-4082-90B5-2D16B2D0C404}"/>
    <dgm:cxn modelId="{56C1F432-4E0F-419F-9B59-10E82C68579C}" type="presOf" srcId="{F6870FD0-6443-4FC1-9B73-870B5B396D3B}" destId="{92BDE8B9-779A-46D8-88A8-E9E322339028}" srcOrd="0" destOrd="0" presId="urn:microsoft.com/office/officeart/2005/8/layout/hList1"/>
    <dgm:cxn modelId="{F3EC058D-7E27-4983-98BB-9679C3ECEAA5}" type="presOf" srcId="{543F51DF-E4E6-412B-AA11-40F1A84415A8}" destId="{21B5F527-846D-449C-A93B-B8EDE15AB470}" srcOrd="0" destOrd="0" presId="urn:microsoft.com/office/officeart/2005/8/layout/hList1"/>
    <dgm:cxn modelId="{85109685-52EA-4105-844D-3535D228A539}" type="presOf" srcId="{DEE2A054-6B81-47B0-8C8F-437D0B9FD474}" destId="{CA979308-4701-44D0-BACB-0F67382A5007}" srcOrd="0" destOrd="0" presId="urn:microsoft.com/office/officeart/2005/8/layout/hList1"/>
    <dgm:cxn modelId="{37BC9470-BE90-4887-9C65-8B617753C91B}" srcId="{F6870FD0-6443-4FC1-9B73-870B5B396D3B}" destId="{75862F9A-8E78-4815-9193-58B536E1722F}" srcOrd="0" destOrd="0" parTransId="{4C216AEF-8435-4C49-A871-D8DE3EC41E4B}" sibTransId="{D46BF39E-0309-45C2-A4A5-D51BF1314F80}"/>
    <dgm:cxn modelId="{C530A57B-20EA-4ABE-A3C2-F5A2F629B056}" type="presParOf" srcId="{5E474B26-EEBC-4C74-A415-E546822BE46E}" destId="{478AF883-F21F-4C09-866E-B2FF612E1A18}" srcOrd="0" destOrd="0" presId="urn:microsoft.com/office/officeart/2005/8/layout/hList1"/>
    <dgm:cxn modelId="{DC61CE08-40B3-4A52-80A2-09FDC1487EAC}" type="presParOf" srcId="{478AF883-F21F-4C09-866E-B2FF612E1A18}" destId="{CA979308-4701-44D0-BACB-0F67382A5007}" srcOrd="0" destOrd="0" presId="urn:microsoft.com/office/officeart/2005/8/layout/hList1"/>
    <dgm:cxn modelId="{295D0698-1749-4417-9160-7A134A27AB20}" type="presParOf" srcId="{478AF883-F21F-4C09-866E-B2FF612E1A18}" destId="{21B5F527-846D-449C-A93B-B8EDE15AB470}" srcOrd="1" destOrd="0" presId="urn:microsoft.com/office/officeart/2005/8/layout/hList1"/>
    <dgm:cxn modelId="{798F0108-6518-4899-B4F3-FC75769F7D66}" type="presParOf" srcId="{5E474B26-EEBC-4C74-A415-E546822BE46E}" destId="{2DABDDDF-22B0-43C0-A439-DD896F107608}" srcOrd="1" destOrd="0" presId="urn:microsoft.com/office/officeart/2005/8/layout/hList1"/>
    <dgm:cxn modelId="{944A079F-44C7-4D94-927D-D95F63BCE6A3}" type="presParOf" srcId="{5E474B26-EEBC-4C74-A415-E546822BE46E}" destId="{58A7B998-65EA-4DE5-A867-84C72EA0C59E}" srcOrd="2" destOrd="0" presId="urn:microsoft.com/office/officeart/2005/8/layout/hList1"/>
    <dgm:cxn modelId="{EBE55B35-5C7D-41A5-8E76-1DDDADDA1C06}" type="presParOf" srcId="{58A7B998-65EA-4DE5-A867-84C72EA0C59E}" destId="{45255137-D94A-409D-9A87-3ED9C6958011}" srcOrd="0" destOrd="0" presId="urn:microsoft.com/office/officeart/2005/8/layout/hList1"/>
    <dgm:cxn modelId="{B4F20A63-582D-4BF9-888D-76A600DAECC7}" type="presParOf" srcId="{58A7B998-65EA-4DE5-A867-84C72EA0C59E}" destId="{10DACB18-3BA8-4782-8A08-F6FBD9943EB8}" srcOrd="1" destOrd="0" presId="urn:microsoft.com/office/officeart/2005/8/layout/hList1"/>
    <dgm:cxn modelId="{BD9C13B7-05CA-4F05-AE74-D8A25B83786E}" type="presParOf" srcId="{5E474B26-EEBC-4C74-A415-E546822BE46E}" destId="{1EAFC3E3-E7B4-4DB7-BA17-4F142E73D783}" srcOrd="3" destOrd="0" presId="urn:microsoft.com/office/officeart/2005/8/layout/hList1"/>
    <dgm:cxn modelId="{B02838A3-D50F-4D0A-A543-A832824F3BDF}" type="presParOf" srcId="{5E474B26-EEBC-4C74-A415-E546822BE46E}" destId="{9DBFC1E6-40D6-409A-A6B4-16B710171BCC}" srcOrd="4" destOrd="0" presId="urn:microsoft.com/office/officeart/2005/8/layout/hList1"/>
    <dgm:cxn modelId="{21F3F777-13B7-4366-9EF0-FD82F9A50309}" type="presParOf" srcId="{9DBFC1E6-40D6-409A-A6B4-16B710171BCC}" destId="{92BDE8B9-779A-46D8-88A8-E9E322339028}" srcOrd="0" destOrd="0" presId="urn:microsoft.com/office/officeart/2005/8/layout/hList1"/>
    <dgm:cxn modelId="{6E3EB258-0C44-47EB-8AE7-75E6B43BB71D}" type="presParOf" srcId="{9DBFC1E6-40D6-409A-A6B4-16B710171BCC}" destId="{7D575223-6C16-47B8-B262-A0D541EBF0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B8884-88A9-45B4-9DB6-E8B285936EDC}">
      <dsp:nvSpPr>
        <dsp:cNvPr id="0" name=""/>
        <dsp:cNvSpPr/>
      </dsp:nvSpPr>
      <dsp:spPr>
        <a:xfrm>
          <a:off x="2902892" y="1471869"/>
          <a:ext cx="1569252" cy="75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670"/>
              </a:lnTo>
              <a:lnTo>
                <a:pt x="1569252" y="517670"/>
              </a:lnTo>
              <a:lnTo>
                <a:pt x="1569252" y="759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2AFC7-A0E1-4ADF-AA1B-72B67E62C9EA}">
      <dsp:nvSpPr>
        <dsp:cNvPr id="0" name=""/>
        <dsp:cNvSpPr/>
      </dsp:nvSpPr>
      <dsp:spPr>
        <a:xfrm>
          <a:off x="1306710" y="1471869"/>
          <a:ext cx="1596181" cy="759637"/>
        </a:xfrm>
        <a:custGeom>
          <a:avLst/>
          <a:gdLst/>
          <a:ahLst/>
          <a:cxnLst/>
          <a:rect l="0" t="0" r="0" b="0"/>
          <a:pathLst>
            <a:path>
              <a:moveTo>
                <a:pt x="1596181" y="0"/>
              </a:moveTo>
              <a:lnTo>
                <a:pt x="1596181" y="517670"/>
              </a:lnTo>
              <a:lnTo>
                <a:pt x="0" y="517670"/>
              </a:lnTo>
              <a:lnTo>
                <a:pt x="0" y="759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328D0-37DE-4C6C-B964-F29EDD11D587}">
      <dsp:nvSpPr>
        <dsp:cNvPr id="0" name=""/>
        <dsp:cNvSpPr/>
      </dsp:nvSpPr>
      <dsp:spPr>
        <a:xfrm>
          <a:off x="1596925" y="466506"/>
          <a:ext cx="2611933" cy="1005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7B1CA-EC9C-4788-8DAF-BC9BE720F5CD}">
      <dsp:nvSpPr>
        <dsp:cNvPr id="0" name=""/>
        <dsp:cNvSpPr/>
      </dsp:nvSpPr>
      <dsp:spPr>
        <a:xfrm>
          <a:off x="1887140" y="742210"/>
          <a:ext cx="2611933" cy="10053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VREDNOVANJE</a:t>
          </a:r>
          <a:endParaRPr lang="hr-HR" sz="2200" b="1" kern="1200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sp:txBody>
      <dsp:txXfrm>
        <a:off x="1916586" y="771656"/>
        <a:ext cx="2553041" cy="946471"/>
      </dsp:txXfrm>
    </dsp:sp>
    <dsp:sp modelId="{CAFAB9EC-56CF-4D00-B32D-FFE1105BD59A}">
      <dsp:nvSpPr>
        <dsp:cNvPr id="0" name=""/>
        <dsp:cNvSpPr/>
      </dsp:nvSpPr>
      <dsp:spPr>
        <a:xfrm>
          <a:off x="744" y="2231507"/>
          <a:ext cx="2611933" cy="10902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29D2E-F72C-4380-8E92-2179DEEC5A4E}">
      <dsp:nvSpPr>
        <dsp:cNvPr id="0" name=""/>
        <dsp:cNvSpPr/>
      </dsp:nvSpPr>
      <dsp:spPr>
        <a:xfrm>
          <a:off x="290958" y="2507211"/>
          <a:ext cx="2611933" cy="10902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PRAĆENJE</a:t>
          </a:r>
          <a:endParaRPr lang="hr-HR" sz="2200" b="1" kern="1200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sp:txBody>
      <dsp:txXfrm>
        <a:off x="322891" y="2539144"/>
        <a:ext cx="2548067" cy="1026416"/>
      </dsp:txXfrm>
    </dsp:sp>
    <dsp:sp modelId="{147D1C22-B959-45EB-B17A-1E49FDA2F4CC}">
      <dsp:nvSpPr>
        <dsp:cNvPr id="0" name=""/>
        <dsp:cNvSpPr/>
      </dsp:nvSpPr>
      <dsp:spPr>
        <a:xfrm>
          <a:off x="3166178" y="2231507"/>
          <a:ext cx="2611933" cy="946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B6969-DCDD-41D9-9F57-3D699EFC3CE8}">
      <dsp:nvSpPr>
        <dsp:cNvPr id="0" name=""/>
        <dsp:cNvSpPr/>
      </dsp:nvSpPr>
      <dsp:spPr>
        <a:xfrm>
          <a:off x="3456393" y="2507211"/>
          <a:ext cx="2611933" cy="9462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OCJENJIVANJE</a:t>
          </a:r>
          <a:endParaRPr lang="hr-HR" sz="2200" b="1" kern="1200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sp:txBody>
      <dsp:txXfrm>
        <a:off x="3484108" y="2534926"/>
        <a:ext cx="2556503" cy="890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E526A-0131-4AE8-9324-AC0AAF32C44F}">
      <dsp:nvSpPr>
        <dsp:cNvPr id="0" name=""/>
        <dsp:cNvSpPr/>
      </dsp:nvSpPr>
      <dsp:spPr>
        <a:xfrm>
          <a:off x="0" y="0"/>
          <a:ext cx="2398663" cy="79236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/>
            <a:t>DOKUMENTI</a:t>
          </a:r>
          <a:endParaRPr lang="hr-HR" sz="2300" b="1" kern="1200" dirty="0"/>
        </a:p>
      </dsp:txBody>
      <dsp:txXfrm>
        <a:off x="0" y="0"/>
        <a:ext cx="2398663" cy="792366"/>
      </dsp:txXfrm>
    </dsp:sp>
    <dsp:sp modelId="{AFE04BC0-09E3-4329-A731-4296CB297BD6}">
      <dsp:nvSpPr>
        <dsp:cNvPr id="0" name=""/>
        <dsp:cNvSpPr/>
      </dsp:nvSpPr>
      <dsp:spPr>
        <a:xfrm>
          <a:off x="71997" y="1082305"/>
          <a:ext cx="2398663" cy="339350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kern="1200" dirty="0" smtClean="0"/>
            <a:t>Medicinska dokumentacija</a:t>
          </a:r>
          <a:endParaRPr lang="hr-H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kern="1200" dirty="0" smtClean="0"/>
            <a:t>Svjedodžbe</a:t>
          </a:r>
          <a:endParaRPr lang="hr-H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kern="1200" dirty="0" smtClean="0"/>
            <a:t>Rješenje o primjerenom obliku školovanja</a:t>
          </a:r>
          <a:endParaRPr lang="hr-HR" sz="2300" kern="1200" dirty="0"/>
        </a:p>
      </dsp:txBody>
      <dsp:txXfrm>
        <a:off x="71997" y="1082305"/>
        <a:ext cx="2398663" cy="3393506"/>
      </dsp:txXfrm>
    </dsp:sp>
    <dsp:sp modelId="{20AB6B75-C956-4280-A314-5013053E70D5}">
      <dsp:nvSpPr>
        <dsp:cNvPr id="0" name=""/>
        <dsp:cNvSpPr/>
      </dsp:nvSpPr>
      <dsp:spPr>
        <a:xfrm>
          <a:off x="2664304" y="0"/>
          <a:ext cx="2398663" cy="792366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/>
            <a:t>PEDAGOŠKA ZAPAŽANJA</a:t>
          </a:r>
          <a:endParaRPr lang="hr-HR" sz="2300" b="1" kern="1200" dirty="0"/>
        </a:p>
      </dsp:txBody>
      <dsp:txXfrm>
        <a:off x="2664304" y="0"/>
        <a:ext cx="2398663" cy="792366"/>
      </dsp:txXfrm>
    </dsp:sp>
    <dsp:sp modelId="{7EE9D98D-0E2B-42FE-A6E6-72D4E22CC32F}">
      <dsp:nvSpPr>
        <dsp:cNvPr id="0" name=""/>
        <dsp:cNvSpPr/>
      </dsp:nvSpPr>
      <dsp:spPr>
        <a:xfrm>
          <a:off x="2736312" y="1082305"/>
          <a:ext cx="2398663" cy="339350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kern="1200" dirty="0" smtClean="0"/>
            <a:t>Zapažanja razrednika i ostalih nastavnika tijekom godine</a:t>
          </a:r>
          <a:endParaRPr lang="hr-H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kern="1200" dirty="0" smtClean="0"/>
            <a:t>Pedagoška mišljenja upućena drugim službama</a:t>
          </a:r>
          <a:endParaRPr lang="hr-HR" sz="2300" kern="1200" dirty="0"/>
        </a:p>
      </dsp:txBody>
      <dsp:txXfrm>
        <a:off x="2736312" y="1082305"/>
        <a:ext cx="2398663" cy="3393506"/>
      </dsp:txXfrm>
    </dsp:sp>
    <dsp:sp modelId="{3355CE69-9140-42E2-8276-F77B32ABD904}">
      <dsp:nvSpPr>
        <dsp:cNvPr id="0" name=""/>
        <dsp:cNvSpPr/>
      </dsp:nvSpPr>
      <dsp:spPr>
        <a:xfrm>
          <a:off x="5400603" y="0"/>
          <a:ext cx="2398663" cy="79236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33821"/>
                <a:lumOff val="3381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33821"/>
                <a:lumOff val="3381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33821"/>
                <a:lumOff val="338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/>
            <a:t>PRAKTIČNA NASTAVA</a:t>
          </a:r>
          <a:endParaRPr lang="hr-HR" sz="2300" b="1" kern="1200" dirty="0"/>
        </a:p>
      </dsp:txBody>
      <dsp:txXfrm>
        <a:off x="5400603" y="0"/>
        <a:ext cx="2398663" cy="792366"/>
      </dsp:txXfrm>
    </dsp:sp>
    <dsp:sp modelId="{77C6A5F2-159B-4AAC-A879-6D9AC94FA157}">
      <dsp:nvSpPr>
        <dsp:cNvPr id="0" name=""/>
        <dsp:cNvSpPr/>
      </dsp:nvSpPr>
      <dsp:spPr>
        <a:xfrm>
          <a:off x="5400603" y="1082305"/>
          <a:ext cx="2398663" cy="339350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kern="1200" dirty="0" smtClean="0"/>
            <a:t>Testovi zaštite na radu </a:t>
          </a:r>
          <a:endParaRPr lang="hr-H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kern="1200" dirty="0" smtClean="0"/>
            <a:t>Zapažanja vezana uz praktičnu nastavu</a:t>
          </a:r>
          <a:endParaRPr lang="hr-HR" sz="2300" kern="1200" dirty="0"/>
        </a:p>
      </dsp:txBody>
      <dsp:txXfrm>
        <a:off x="5400603" y="1082305"/>
        <a:ext cx="2398663" cy="3393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8305800" cy="685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867400"/>
            <a:ext cx="8305800" cy="685800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DA12B2-4A5E-4004-B6B5-7A55D7560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2A2D9-682F-450F-811E-BE4AA14A3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CB161-1970-435C-BF5D-B87CFF021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CC44A-05C5-42EC-B565-6F7E489C0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CD852-04A0-468D-8B3B-D10A7958B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700F0-AEF1-4787-8BCE-44A0054DAA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8BF56-376D-4D32-BB33-4C4B0839C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EE1DF-7BBB-46F0-BD93-E6DC34670B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4372E-1260-48C7-BE19-11031722E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D62A2-F1E6-461E-8599-BD6DB673E1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2EAB1-25F0-42EE-8A0D-0BB21B66F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138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F0A3AE3-28E4-4D44-8CD5-A8DF2CCD69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130291"/>
          </a:xfrm>
          <a:prstGeom prst="rect">
            <a:avLst/>
          </a:prstGeom>
          <a:solidFill>
            <a:schemeClr val="bg1"/>
          </a:solidFill>
        </p:spPr>
        <p:txBody>
          <a:bodyPr wrap="square" tIns="72000" bIns="72000" rtlCol="0">
            <a:spAutoFit/>
          </a:bodyPr>
          <a:lstStyle/>
          <a:p>
            <a:pPr algn="l"/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Srednja škola – Centar za odgoj i obrazovanje Zagreb, Zagorska 14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896" y="3861048"/>
            <a:ext cx="51480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Elementi i oblici praćenja i vrednovanja učenika s </a:t>
            </a:r>
            <a:r>
              <a:rPr lang="hr-HR" sz="3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teškoćama</a:t>
            </a:r>
          </a:p>
          <a:p>
            <a:pPr algn="l"/>
            <a:r>
              <a:rPr lang="hr-HR" sz="3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Tamara Štimac,prof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131624"/>
          </a:xfrm>
          <a:prstGeom prst="rect">
            <a:avLst/>
          </a:prstGeom>
          <a:solidFill>
            <a:schemeClr val="bg1"/>
          </a:solidFill>
        </p:spPr>
        <p:txBody>
          <a:bodyPr wrap="square" tIns="252000" rtlCol="0">
            <a:spAutoFit/>
          </a:bodyPr>
          <a:lstStyle/>
          <a:p>
            <a:pPr algn="l" eaLnBrk="1" hangingPunct="1"/>
            <a:r>
              <a:rPr lang="hr-HR" sz="5400" dirty="0" smtClean="0">
                <a:solidFill>
                  <a:srgbClr val="002060"/>
                </a:solidFill>
                <a:latin typeface="Bookman Old Style" pitchFamily="18" charset="0"/>
              </a:rPr>
              <a:t>Elementi ocjenjivanja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1196752"/>
            <a:ext cx="8172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endParaRPr lang="hr-HR" sz="2800" dirty="0" smtClean="0">
              <a:latin typeface="Bookman Old Style" pitchFamily="18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467544" y="1397000"/>
          <a:ext cx="849694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979308-4701-44D0-BACB-0F67382A5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CA979308-4701-44D0-BACB-0F67382A5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255137-D94A-409D-9A87-3ED9C6958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45255137-D94A-409D-9A87-3ED9C6958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BDE8B9-779A-46D8-88A8-E9E322339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92BDE8B9-779A-46D8-88A8-E9E322339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B5F527-846D-449C-A93B-B8EDE15AB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21B5F527-846D-449C-A93B-B8EDE15AB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DACB18-3BA8-4782-8A08-F6FBD9943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10DACB18-3BA8-4782-8A08-F6FBD9943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575223-6C16-47B8-B262-A0D541EB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dgm id="{7D575223-6C16-47B8-B262-A0D541EBF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"/>
            <a:ext cx="7884368" cy="114434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l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Što trebamo imati na umu </a:t>
            </a:r>
          </a:p>
          <a:p>
            <a:pPr algn="l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prilikom praćenja i ocjenjivanja </a:t>
            </a:r>
          </a:p>
          <a:p>
            <a:pPr algn="l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učenika s teškoćama?</a:t>
            </a:r>
            <a:endParaRPr lang="hr-HR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196752"/>
            <a:ext cx="8172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endParaRPr lang="hr-HR" sz="2800" dirty="0" smtClean="0">
              <a:latin typeface="Bookman Old Style" pitchFamily="18" charset="0"/>
            </a:endParaRPr>
          </a:p>
        </p:txBody>
      </p:sp>
      <p:pic>
        <p:nvPicPr>
          <p:cNvPr id="21508" name="Picture 4" descr="http://t0.gstatic.com/images?q=tbn:ANd9GcTh6qATNMFYW-V7RMbJpbRayohoE4h1WDjpo3GP4a4nWk8Kdp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0"/>
            <a:ext cx="1857375" cy="2466975"/>
          </a:xfrm>
          <a:prstGeom prst="rect">
            <a:avLst/>
          </a:prstGeom>
          <a:noFill/>
        </p:spPr>
      </p:pic>
      <p:pic>
        <p:nvPicPr>
          <p:cNvPr id="49154" name="Picture 2" descr="http://t0.gstatic.com/images?q=tbn:ANd9GcQ4OCkEdPj_JFC6vg6bSU_gY6n4gNFlkW4iASCWe-50_df6DjyS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420888"/>
            <a:ext cx="6444716" cy="25778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31640" y="126876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400" dirty="0" smtClean="0">
                <a:latin typeface="Bookman Old Style" pitchFamily="18" charset="0"/>
              </a:rPr>
              <a:t>Razina usvojenosti sadržaja</a:t>
            </a:r>
            <a:endParaRPr lang="hr-HR" sz="24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141277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400" dirty="0" smtClean="0">
                <a:latin typeface="Bookman Old Style" pitchFamily="18" charset="0"/>
              </a:rPr>
              <a:t>Socijalne vještine, radne navike, aktivnost</a:t>
            </a:r>
            <a:endParaRPr lang="hr-HR" sz="2400" dirty="0">
              <a:latin typeface="Bookman Old Style" pitchFamily="18" charset="0"/>
            </a:endParaRPr>
          </a:p>
        </p:txBody>
      </p:sp>
      <p:sp>
        <p:nvSpPr>
          <p:cNvPr id="12" name="Curved Up Arrow 11"/>
          <p:cNvSpPr/>
          <p:nvPr/>
        </p:nvSpPr>
        <p:spPr bwMode="auto">
          <a:xfrm>
            <a:off x="2699792" y="3501008"/>
            <a:ext cx="4320480" cy="108012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5616" y="5229200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l"/>
            <a:r>
              <a:rPr lang="hr-HR" sz="2800" dirty="0" smtClean="0">
                <a:latin typeface="Bookman Old Style" pitchFamily="18" charset="0"/>
              </a:rPr>
              <a:t>   Izbjegavanje stereotipa o stvaranju slike o učeniku samo na temelju ostvarivanja obrazovnih zadataka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358064" cy="1196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1806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36000" rtlCol="0">
            <a:spAutoFit/>
          </a:bodyPr>
          <a:lstStyle/>
          <a:p>
            <a:pPr algn="l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Što trebamo imati na umu </a:t>
            </a:r>
          </a:p>
          <a:p>
            <a:pPr algn="l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prilikom praćenja i ocjenjivanja </a:t>
            </a:r>
          </a:p>
          <a:p>
            <a:pPr algn="l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učenika s teškoćama?</a:t>
            </a:r>
            <a:endParaRPr lang="hr-HR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1340768"/>
            <a:ext cx="5544616" cy="2308324"/>
          </a:xfrm>
          <a:prstGeom prst="rect">
            <a:avLst/>
          </a:prstGeom>
          <a:solidFill>
            <a:schemeClr val="bg1"/>
          </a:solidFill>
          <a:ln cap="rnd" cmpd="sng">
            <a:solidFill>
              <a:schemeClr val="accent1">
                <a:lumMod val="50000"/>
                <a:alpha val="16000"/>
              </a:schemeClr>
            </a:solidFill>
            <a:prstDash val="dashDot"/>
            <a:round/>
          </a:ln>
        </p:spPr>
        <p:txBody>
          <a:bodyPr wrap="square">
            <a:spAutoFit/>
          </a:bodyPr>
          <a:lstStyle/>
          <a:p>
            <a:pPr marL="268288" indent="-268288" algn="l">
              <a:buBlip>
                <a:blip r:embed="rId3"/>
              </a:buBlip>
            </a:pPr>
            <a:r>
              <a:rPr lang="hr-HR" sz="2400" dirty="0" smtClean="0">
                <a:latin typeface="Bookman Old Style" pitchFamily="18" charset="0"/>
              </a:rPr>
              <a:t>Očekivane ishode (u skladu s inicijalnom provjerom)</a:t>
            </a:r>
          </a:p>
          <a:p>
            <a:pPr marL="268288" indent="-268288" algn="l">
              <a:buBlip>
                <a:blip r:embed="rId3"/>
              </a:buBlip>
            </a:pPr>
            <a:r>
              <a:rPr lang="hr-HR" sz="2400" dirty="0" smtClean="0">
                <a:latin typeface="Bookman Old Style" pitchFamily="18" charset="0"/>
              </a:rPr>
              <a:t>Ocjenjivanje u skladu s ciljevima </a:t>
            </a:r>
          </a:p>
          <a:p>
            <a:pPr marL="268288" indent="-268288" algn="l"/>
            <a:r>
              <a:rPr lang="hr-HR" sz="2400" dirty="0" smtClean="0">
                <a:latin typeface="Bookman Old Style" pitchFamily="18" charset="0"/>
              </a:rPr>
              <a:t>   postavljenim  za pojedinog učenika</a:t>
            </a:r>
          </a:p>
          <a:p>
            <a:pPr marL="268288" indent="-268288" algn="l">
              <a:buBlip>
                <a:blip r:embed="rId3"/>
              </a:buBlip>
            </a:pPr>
            <a:r>
              <a:rPr lang="hr-HR" sz="2400" dirty="0" smtClean="0">
                <a:latin typeface="Bookman Old Style" pitchFamily="18" charset="0"/>
              </a:rPr>
              <a:t>Osobne mogućnosti  učenika </a:t>
            </a:r>
          </a:p>
        </p:txBody>
      </p:sp>
      <p:pic>
        <p:nvPicPr>
          <p:cNvPr id="8" name="Picture 2" descr="http://t3.gstatic.com/images?q=tbn:ANd9GcQxsb5jgLrN_323ncei9Ci0KNKELBlX6TOCUywygT6iCTBlmIX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0450" y="0"/>
            <a:ext cx="1733550" cy="2638426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 bwMode="auto">
          <a:xfrm>
            <a:off x="4139952" y="3789040"/>
            <a:ext cx="720080" cy="129614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1720" y="4941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 algn="ctr"/>
            <a:r>
              <a:rPr lang="hr-HR" sz="3200" dirty="0" smtClean="0">
                <a:latin typeface="Bookman Old Style" pitchFamily="18" charset="0"/>
              </a:rPr>
              <a:t>Individualizacija  praćenja i ocjenjivanja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358064" cy="1196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1806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36000" rtlCol="0">
            <a:spAutoFit/>
          </a:bodyPr>
          <a:lstStyle/>
          <a:p>
            <a:pPr algn="l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Što trebamo imati na umu </a:t>
            </a:r>
          </a:p>
          <a:p>
            <a:pPr algn="l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prilikom praćenja i ocjenjivanja </a:t>
            </a:r>
          </a:p>
          <a:p>
            <a:pPr algn="l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učenika s teškoćama?</a:t>
            </a:r>
            <a:endParaRPr lang="hr-HR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1196752"/>
            <a:ext cx="6408712" cy="1938992"/>
          </a:xfrm>
          <a:prstGeom prst="rect">
            <a:avLst/>
          </a:prstGeom>
          <a:solidFill>
            <a:schemeClr val="bg1"/>
          </a:solidFill>
          <a:ln cap="rnd" cmpd="sng">
            <a:solidFill>
              <a:schemeClr val="accent1">
                <a:lumMod val="50000"/>
                <a:alpha val="16000"/>
              </a:schemeClr>
            </a:solidFill>
            <a:prstDash val="dashDot"/>
            <a:round/>
          </a:ln>
        </p:spPr>
        <p:txBody>
          <a:bodyPr wrap="square">
            <a:spAutoFit/>
          </a:bodyPr>
          <a:lstStyle/>
          <a:p>
            <a:pPr marL="268288" indent="-268288" algn="l">
              <a:buBlip>
                <a:blip r:embed="rId3"/>
              </a:buBlip>
            </a:pPr>
            <a:r>
              <a:rPr lang="hr-HR" sz="2400" dirty="0" smtClean="0">
                <a:latin typeface="Bookman Old Style" pitchFamily="18" charset="0"/>
              </a:rPr>
              <a:t>Učenici s intelektualnim teškoćama često su nekritični i nerealni  u procijeni vlastitih sposobnosti  i postignuća (</a:t>
            </a:r>
            <a:r>
              <a:rPr lang="hr-HR" sz="2000" dirty="0" smtClean="0">
                <a:latin typeface="Bookman Old Style" pitchFamily="18" charset="0"/>
              </a:rPr>
              <a:t>potcjenjuju ili precjenjuju vlastite sposobnosti)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4355976" y="3356992"/>
            <a:ext cx="720080" cy="129614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6" y="4797152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2400" dirty="0" smtClean="0">
                <a:latin typeface="Bookman Old Style" pitchFamily="18" charset="0"/>
              </a:rPr>
              <a:t>Praćenje i evaluacija učeničkih aktivnosti i rezultata za cilj treba imati i osposobljavanje za samoprocjenu i razvijanje svijesti o vlastitim kompetencijama</a:t>
            </a:r>
            <a:endParaRPr lang="hr-HR" sz="2400" dirty="0"/>
          </a:p>
        </p:txBody>
      </p:sp>
      <p:pic>
        <p:nvPicPr>
          <p:cNvPr id="12" name="Picture 4" descr="http://t0.gstatic.com/images?q=tbn:ANd9GcTh6qATNMFYW-V7RMbJpbRayohoE4h1WDjpo3GP4a4nWk8Kdpw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1475656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"/>
            <a:ext cx="7884368" cy="1132715"/>
          </a:xfrm>
          <a:prstGeom prst="rect">
            <a:avLst/>
          </a:prstGeom>
          <a:solidFill>
            <a:schemeClr val="bg1"/>
          </a:solidFill>
        </p:spPr>
        <p:txBody>
          <a:bodyPr wrap="square" tIns="360000" bIns="396000" rtlCol="0">
            <a:spAutoFit/>
          </a:bodyPr>
          <a:lstStyle/>
          <a:p>
            <a:pPr algn="l" eaLnBrk="1" hangingPunct="1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Kako ocijeniti –primjeri iz prakse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3888" y="2060848"/>
            <a:ext cx="4860032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hr-HR" sz="2000" dirty="0" smtClean="0">
                <a:latin typeface="Bookman Old Style" pitchFamily="18" charset="0"/>
              </a:rPr>
              <a:t>Učenica drugog razreda u programu pomoćni kuhar i slastičar.Usvojenost radnih operacija je izrazito visoka. Izvodi ih cjelovito, precizno, brzo.Spretna i u potpunosti samostalna. Primjenjuje mjere zaštite. </a:t>
            </a:r>
          </a:p>
          <a:p>
            <a:pPr algn="l"/>
            <a:r>
              <a:rPr lang="hr-HR" sz="2000" dirty="0" smtClean="0">
                <a:latin typeface="Bookman Old Style" pitchFamily="18" charset="0"/>
              </a:rPr>
              <a:t>Međutim, često zakašnjava, neopravdano izostaje, samoinicijativno napušta radno mjesto. Odnosi s članovima radnog kolektiva su korektni.</a:t>
            </a:r>
          </a:p>
        </p:txBody>
      </p:sp>
      <p:pic>
        <p:nvPicPr>
          <p:cNvPr id="21508" name="Picture 4" descr="http://t0.gstatic.com/images?q=tbn:ANd9GcTh6qATNMFYW-V7RMbJpbRayohoE4h1WDjpo3GP4a4nWk8Kdp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1"/>
            <a:ext cx="1857375" cy="1700807"/>
          </a:xfrm>
          <a:prstGeom prst="rect">
            <a:avLst/>
          </a:prstGeom>
          <a:noFill/>
        </p:spPr>
      </p:pic>
      <p:pic>
        <p:nvPicPr>
          <p:cNvPr id="27650" name="Picture 2" descr="Asian Stud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2856"/>
            <a:ext cx="2952328" cy="29523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91880" y="573325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5400" dirty="0" smtClean="0">
                <a:latin typeface="Bookman Old Style" pitchFamily="18" charset="0"/>
              </a:rPr>
              <a:t>1	2	3	4	5</a:t>
            </a:r>
            <a:endParaRPr lang="hr-HR" sz="5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96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"/>
            <a:ext cx="7884368" cy="1169066"/>
          </a:xfrm>
          <a:prstGeom prst="rect">
            <a:avLst/>
          </a:prstGeom>
          <a:solidFill>
            <a:schemeClr val="bg1"/>
          </a:solidFill>
        </p:spPr>
        <p:txBody>
          <a:bodyPr wrap="square" tIns="396000" bIns="396000" rtlCol="0">
            <a:spAutoFit/>
          </a:bodyPr>
          <a:lstStyle/>
          <a:p>
            <a:pPr algn="l" eaLnBrk="1" hangingPunct="1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Kako ocijeniti –primjeri iz prakse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1196752"/>
            <a:ext cx="8172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endParaRPr lang="hr-HR" sz="2800" dirty="0" smtClean="0">
              <a:latin typeface="Bookman Old Style" pitchFamily="18" charset="0"/>
            </a:endParaRPr>
          </a:p>
        </p:txBody>
      </p:sp>
      <p:pic>
        <p:nvPicPr>
          <p:cNvPr id="21508" name="Picture 4" descr="http://t0.gstatic.com/images?q=tbn:ANd9GcTh6qATNMFYW-V7RMbJpbRayohoE4h1WDjpo3GP4a4nWk8Kdp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0"/>
            <a:ext cx="1403648" cy="1124744"/>
          </a:xfrm>
          <a:prstGeom prst="rect">
            <a:avLst/>
          </a:prstGeom>
          <a:noFill/>
        </p:spPr>
      </p:pic>
      <p:pic>
        <p:nvPicPr>
          <p:cNvPr id="26626" name="Picture 2" descr="Child playing with 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3456386" cy="41764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1844824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000" dirty="0" smtClean="0">
                <a:latin typeface="Bookman Old Style" pitchFamily="18" charset="0"/>
              </a:rPr>
              <a:t>Učenik trećeg razreda, zanimanje pomoćni stolar. Učenik radne operacije izvodi u cjelosti, bez većih pogrešaka ,ali mu je potrebno puno više  vremena i češće ponavljanje uputa.Poznaje i pravilno koristi potrebne alate. Potrebno ga je podsjećati na provedbu zaštitnih mjera.</a:t>
            </a:r>
          </a:p>
          <a:p>
            <a:pPr algn="l"/>
            <a:r>
              <a:rPr lang="hr-HR" sz="2000" dirty="0" smtClean="0">
                <a:latin typeface="Bookman Old Style" pitchFamily="18" charset="0"/>
              </a:rPr>
              <a:t>Redovit je , ne zakašnjava, pokazuje želju za radom. Na radnom mjestu je omiljen i ima razvijene komunikacijske vještine.</a:t>
            </a:r>
            <a:endParaRPr lang="hr-HR" sz="2000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544522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5400" dirty="0" smtClean="0">
                <a:latin typeface="Bookman Old Style" pitchFamily="18" charset="0"/>
              </a:rPr>
              <a:t>1	2	3	4	5</a:t>
            </a:r>
            <a:endParaRPr lang="hr-HR" sz="5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96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"/>
            <a:ext cx="7884368" cy="1174883"/>
          </a:xfrm>
          <a:prstGeom prst="rect">
            <a:avLst/>
          </a:prstGeom>
          <a:solidFill>
            <a:schemeClr val="bg1"/>
          </a:solidFill>
        </p:spPr>
        <p:txBody>
          <a:bodyPr wrap="square" tIns="0" bIns="432000" rtlCol="0">
            <a:spAutoFit/>
          </a:bodyPr>
          <a:lstStyle/>
          <a:p>
            <a:pPr algn="l" eaLnBrk="1" hangingPunct="1"/>
            <a:endParaRPr lang="hr-HR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l" eaLnBrk="1" hangingPunct="1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Kako ocijeniti –primjeri iz prakse</a:t>
            </a:r>
          </a:p>
        </p:txBody>
      </p:sp>
      <p:pic>
        <p:nvPicPr>
          <p:cNvPr id="21508" name="Picture 4" descr="http://t0.gstatic.com/images?q=tbn:ANd9GcTh6qATNMFYW-V7RMbJpbRayohoE4h1WDjpo3GP4a4nWk8Kdp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"/>
            <a:ext cx="1547664" cy="1700807"/>
          </a:xfrm>
          <a:prstGeom prst="rect">
            <a:avLst/>
          </a:prstGeom>
          <a:noFill/>
        </p:spPr>
      </p:pic>
      <p:pic>
        <p:nvPicPr>
          <p:cNvPr id="52226" name="Picture 2" descr="View detai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16832"/>
            <a:ext cx="3168352" cy="3816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1916832"/>
            <a:ext cx="46085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000" dirty="0" smtClean="0">
                <a:latin typeface="Bookman Old Style" pitchFamily="18" charset="0"/>
              </a:rPr>
              <a:t>Učenik prvog razreda u programu pomoćni knjigoveža. Prihvaća i ispunjava radne zadatke, povezuje teorijska znanja s praktičnima. Kvaliteta uradaka ovisi o njegovom trenutnom raspoloženju, usmjerenoj pozornosti i koncentraciji  te varira od izvrsnog do niskog stupnja. Često prekida rad, zahtjeva češće stanke. Zaboravlja primjeniti mjere zaštite.</a:t>
            </a:r>
          </a:p>
          <a:p>
            <a:pPr algn="l"/>
            <a:endParaRPr lang="hr-HR" sz="2000" dirty="0" smtClean="0">
              <a:latin typeface="Bookman Old Style" pitchFamily="18" charset="0"/>
            </a:endParaRPr>
          </a:p>
          <a:p>
            <a:pPr algn="l"/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537321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5400" dirty="0" smtClean="0">
                <a:latin typeface="Bookman Old Style" pitchFamily="18" charset="0"/>
              </a:rPr>
              <a:t>1	2	3	4	5</a:t>
            </a:r>
            <a:endParaRPr lang="hr-HR" sz="5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96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"/>
            <a:ext cx="7884368" cy="1169066"/>
          </a:xfrm>
          <a:prstGeom prst="rect">
            <a:avLst/>
          </a:prstGeom>
          <a:solidFill>
            <a:schemeClr val="bg1"/>
          </a:solidFill>
        </p:spPr>
        <p:txBody>
          <a:bodyPr wrap="square" tIns="288000" bIns="504000" rtlCol="0">
            <a:spAutoFit/>
          </a:bodyPr>
          <a:lstStyle/>
          <a:p>
            <a:pPr algn="l" eaLnBrk="1" hangingPunct="1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Kako ocijeniti –primjeri iz prakse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1196752"/>
            <a:ext cx="8172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endParaRPr lang="hr-HR" sz="2800" dirty="0" smtClean="0">
              <a:latin typeface="Bookman Old Style" pitchFamily="18" charset="0"/>
            </a:endParaRPr>
          </a:p>
        </p:txBody>
      </p:sp>
      <p:pic>
        <p:nvPicPr>
          <p:cNvPr id="21508" name="Picture 4" descr="http://t0.gstatic.com/images?q=tbn:ANd9GcTh6qATNMFYW-V7RMbJpbRayohoE4h1WDjpo3GP4a4nWk8Kdp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1700807"/>
          </a:xfrm>
          <a:prstGeom prst="rect">
            <a:avLst/>
          </a:prstGeom>
          <a:noFill/>
        </p:spPr>
      </p:pic>
      <p:pic>
        <p:nvPicPr>
          <p:cNvPr id="54274" name="Picture 2" descr="Angry male in red shirt ava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04864"/>
            <a:ext cx="2404865" cy="28803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2060848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dirty="0" smtClean="0">
                <a:latin typeface="Bookman Old Style" pitchFamily="18" charset="0"/>
              </a:rPr>
              <a:t>Učenik drugog razreda, zanimanje pomoćni vodoinstalater. Motiviran za izabrano zanimanje, ali niske razine teorijskih i praktičnih znanja. Niti jednu radnu operaciju ne uspjeva izvesti u cjelosti , neprecizan, ne slijedi upute, odbija pomoć. Želi raditi samo ono što on procijeni da može, ali i od toga brzo odustaje. Često ometa druge u radu, verbalno agresivan, drzak u ophođenju s drugim učenicima i  odraslima.</a:t>
            </a:r>
            <a:endParaRPr lang="hr-HR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537321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5400" dirty="0" smtClean="0">
                <a:latin typeface="Bookman Old Style" pitchFamily="18" charset="0"/>
              </a:rPr>
              <a:t>1	2	3	4	5</a:t>
            </a:r>
            <a:endParaRPr lang="hr-HR" sz="5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502047"/>
          </a:xfrm>
          <a:prstGeom prst="rect">
            <a:avLst/>
          </a:prstGeom>
          <a:solidFill>
            <a:schemeClr val="bg1"/>
          </a:solidFill>
        </p:spPr>
        <p:txBody>
          <a:bodyPr wrap="square" tIns="108000" bIns="648000" rtlCol="0">
            <a:spAutoFit/>
          </a:bodyPr>
          <a:lstStyle/>
          <a:p>
            <a:pPr algn="l" eaLnBrk="1" hangingPunct="1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Problemi vrednovanjavanja i kako ih </a:t>
            </a:r>
          </a:p>
          <a:p>
            <a:pPr algn="l" eaLnBrk="1" hangingPunct="1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izbjeći 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0511" y="0"/>
            <a:ext cx="1303489" cy="10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621640"/>
              </p:ext>
            </p:extLst>
          </p:nvPr>
        </p:nvGraphicFramePr>
        <p:xfrm>
          <a:off x="0" y="1124744"/>
          <a:ext cx="9144000" cy="551262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707904"/>
                <a:gridCol w="5436096"/>
              </a:tblGrid>
              <a:tr h="378285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rgbClr val="002060"/>
                          </a:solidFill>
                        </a:rPr>
                        <a:t>PROBLEM</a:t>
                      </a:r>
                      <a:endParaRPr lang="hr-HR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rgbClr val="002060"/>
                          </a:solidFill>
                        </a:rPr>
                        <a:t>KAKO GA IZBJEĆI</a:t>
                      </a:r>
                      <a:endParaRPr lang="hr-HR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8FCB6"/>
                    </a:solidFill>
                  </a:tcPr>
                </a:tc>
              </a:tr>
              <a:tr h="1212584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hr-HR" sz="1800" dirty="0" smtClean="0">
                          <a:latin typeface="Bookman Old Style" pitchFamily="18" charset="0"/>
                        </a:rPr>
                        <a:t>Usporedba s učenicima bez teškoća</a:t>
                      </a:r>
                    </a:p>
                    <a:p>
                      <a:pPr algn="l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hr-HR" sz="1800" dirty="0" smtClean="0">
                          <a:latin typeface="Bookman Old Style" pitchFamily="18" charset="0"/>
                        </a:rPr>
                        <a:t>Jednako vrednovanje svih učenika    </a:t>
                      </a:r>
                    </a:p>
                  </a:txBody>
                  <a:tcPr marT="3600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r-HR" sz="1800" dirty="0" smtClean="0">
                          <a:latin typeface="Bookman Old Style" pitchFamily="18" charset="0"/>
                        </a:rPr>
                        <a:t>Vrednovati učenika u skladu s ciljevima postavljenim za njega i uspoređivati</a:t>
                      </a:r>
                      <a:r>
                        <a:rPr lang="hr-HR" sz="1800" baseline="0" dirty="0" smtClean="0">
                          <a:latin typeface="Bookman Old Style" pitchFamily="18" charset="0"/>
                        </a:rPr>
                        <a:t> ga s njegovim postignućima</a:t>
                      </a:r>
                      <a:endParaRPr lang="hr-HR" sz="18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C8FCB6"/>
                    </a:solidFill>
                  </a:tcPr>
                </a:tc>
              </a:tr>
              <a:tr h="932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r-HR" sz="1800" dirty="0" smtClean="0">
                          <a:latin typeface="Bookman Old Style" pitchFamily="18" charset="0"/>
                        </a:rPr>
                        <a:t>Problem  odabira optimalnih  postupaka provjeravanja znanja i ocjenjivanja (često subjektivni, neprimjereni, neugodni,…)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hr-HR" sz="1800" dirty="0" smtClean="0">
                          <a:latin typeface="Bookman Old Style" pitchFamily="18" charset="0"/>
                        </a:rPr>
                        <a:t>Učeniku prilagoditi način iskazivanja znanja i uskladiti</a:t>
                      </a:r>
                      <a:r>
                        <a:rPr lang="hr-HR" sz="1800" baseline="0" dirty="0" smtClean="0">
                          <a:latin typeface="Bookman Old Style" pitchFamily="18" charset="0"/>
                        </a:rPr>
                        <a:t> ga s njegovim osobitostima </a:t>
                      </a:r>
                      <a:r>
                        <a:rPr lang="hr-HR" sz="1800" dirty="0" smtClean="0">
                          <a:latin typeface="Bookman Old Style" pitchFamily="18" charset="0"/>
                        </a:rPr>
                        <a:t>(usmeno,pisano...)</a:t>
                      </a:r>
                      <a:endParaRPr lang="hr-HR" sz="1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C8FCB6"/>
                    </a:solidFill>
                  </a:tcPr>
                </a:tc>
              </a:tr>
              <a:tr h="932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r-HR" sz="1800" dirty="0" smtClean="0">
                          <a:latin typeface="Bookman Old Style" pitchFamily="18" charset="0"/>
                        </a:rPr>
                        <a:t>Utjecaj loše ocjene obeshrabruje učenika , negativno utječe na samopouzdanje i stvara osjećaj</a:t>
                      </a:r>
                      <a:r>
                        <a:rPr lang="hr-HR" sz="1800" baseline="0" dirty="0" smtClean="0">
                          <a:latin typeface="Bookman Old Style" pitchFamily="18" charset="0"/>
                        </a:rPr>
                        <a:t> bespomoćnosti</a:t>
                      </a:r>
                      <a:endParaRPr lang="hr-HR" sz="1800" dirty="0" smtClean="0">
                        <a:latin typeface="Bookman Old Style" pitchFamily="18" charset="0"/>
                      </a:endParaRPr>
                    </a:p>
                    <a:p>
                      <a:pPr algn="l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endParaRPr lang="hr-HR" sz="18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r-HR" sz="1800" dirty="0" smtClean="0">
                          <a:latin typeface="Bookman Old Style" pitchFamily="18" charset="0"/>
                        </a:rPr>
                        <a:t>Isticati</a:t>
                      </a:r>
                      <a:r>
                        <a:rPr lang="hr-HR" sz="1800" baseline="0" dirty="0" smtClean="0">
                          <a:latin typeface="Bookman Old Style" pitchFamily="18" charset="0"/>
                        </a:rPr>
                        <a:t> i poticati “jake strane “učenika, kreirati ambijent koji  će </a:t>
                      </a: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učenika osloboditi straha, u kojem će  biti potaknut da izrazi svoje znanje, vještine i sposobnosti, da se osjeća ugodno i da stekne pozitivnu sliku o sebi i svojim sposobnostima.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r-HR" sz="1800" dirty="0" smtClean="0">
                          <a:latin typeface="Bookman Old Style" pitchFamily="18" charset="0"/>
                        </a:rPr>
                        <a:t>omogućiti da učenik procijeni što je dobro uradio,što bi moglo biti urađeno i u kojem je roku to moguće očekivati</a:t>
                      </a:r>
                      <a:endParaRPr lang="vi-VN" sz="1800" dirty="0" smtClean="0"/>
                    </a:p>
                  </a:txBody>
                  <a:tcPr>
                    <a:solidFill>
                      <a:srgbClr val="C8FCB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502047"/>
          </a:xfrm>
          <a:prstGeom prst="rect">
            <a:avLst/>
          </a:prstGeom>
          <a:solidFill>
            <a:schemeClr val="bg1"/>
          </a:solidFill>
        </p:spPr>
        <p:txBody>
          <a:bodyPr wrap="square" tIns="108000" bIns="648000" rtlCol="0">
            <a:spAutoFit/>
          </a:bodyPr>
          <a:lstStyle/>
          <a:p>
            <a:pPr algn="l" eaLnBrk="1" hangingPunct="1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Problemi vrednovanjavanja i kako ih </a:t>
            </a:r>
          </a:p>
          <a:p>
            <a:pPr algn="l" eaLnBrk="1" hangingPunct="1"/>
            <a:r>
              <a:rPr lang="hr-HR" sz="2400" b="1" dirty="0" smtClean="0">
                <a:solidFill>
                  <a:srgbClr val="002060"/>
                </a:solidFill>
                <a:latin typeface="Bookman Old Style" pitchFamily="18" charset="0"/>
              </a:rPr>
              <a:t>izbjeći 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0511" y="0"/>
            <a:ext cx="1303489" cy="10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95093"/>
              </p:ext>
            </p:extLst>
          </p:nvPr>
        </p:nvGraphicFramePr>
        <p:xfrm>
          <a:off x="0" y="1124744"/>
          <a:ext cx="9144000" cy="550908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72000"/>
                <a:gridCol w="4572000"/>
              </a:tblGrid>
              <a:tr h="378285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rgbClr val="002060"/>
                          </a:solidFill>
                        </a:rPr>
                        <a:t>PROBLEM</a:t>
                      </a:r>
                      <a:endParaRPr lang="hr-HR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rgbClr val="002060"/>
                          </a:solidFill>
                        </a:rPr>
                        <a:t>KAKO GA IZBJEĆI</a:t>
                      </a:r>
                      <a:endParaRPr lang="hr-HR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8FCB6"/>
                    </a:solidFill>
                  </a:tcPr>
                </a:tc>
              </a:tr>
              <a:tr h="1212584">
                <a:tc>
                  <a:txBody>
                    <a:bodyPr/>
                    <a:lstStyle/>
                    <a:p>
                      <a:pPr marL="93663" indent="-93663" algn="l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hr-HR" dirty="0" smtClean="0">
                          <a:latin typeface="Bookman Old Style" pitchFamily="18" charset="0"/>
                        </a:rPr>
                        <a:t>Negativan općeniti stav o učeniku utječe na procjenu znanja</a:t>
                      </a:r>
                      <a:r>
                        <a:rPr lang="hr-HR" baseline="0" dirty="0" smtClean="0">
                          <a:latin typeface="Bookman Old Style" pitchFamily="18" charset="0"/>
                        </a:rPr>
                        <a:t> iz pojedinih područja </a:t>
                      </a:r>
                    </a:p>
                    <a:p>
                      <a:pPr marL="93663" indent="-93663" algn="l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hr-HR" baseline="0" dirty="0" smtClean="0">
                          <a:latin typeface="Bookman Old Style" pitchFamily="18" charset="0"/>
                        </a:rPr>
                        <a:t>Postojanje predrasuda o učenicima s teškoćama</a:t>
                      </a:r>
                      <a:endParaRPr lang="hr-HR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r-HR" dirty="0" smtClean="0"/>
                        <a:t>Izbjegavati</a:t>
                      </a:r>
                      <a:r>
                        <a:rPr lang="hr-HR" baseline="0" dirty="0" smtClean="0"/>
                        <a:t> vrednovanje na temelju ocjena iz drugih predmeta ili već stečenih ocjena</a:t>
                      </a: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r-HR" baseline="0" dirty="0" smtClean="0"/>
                        <a:t>Izbjegavati generalizaciju na temelju jednokratnog neuspjeha/uspjeha</a:t>
                      </a: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r-HR" baseline="0" dirty="0" smtClean="0"/>
                        <a:t>Sagledati mogućnosti učenika</a:t>
                      </a: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hr-HR" baseline="0" dirty="0" smtClean="0"/>
                    </a:p>
                  </a:txBody>
                  <a:tcPr>
                    <a:solidFill>
                      <a:srgbClr val="C8FCB6"/>
                    </a:solidFill>
                  </a:tcPr>
                </a:tc>
              </a:tr>
              <a:tr h="932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r-HR" sz="1800" dirty="0" smtClean="0">
                          <a:latin typeface="Bookman Old Style" pitchFamily="18" charset="0"/>
                        </a:rPr>
                        <a:t>Neobjektivnost,</a:t>
                      </a:r>
                      <a:r>
                        <a:rPr lang="hr-HR" sz="1800" baseline="0" dirty="0" smtClean="0">
                          <a:latin typeface="Bookman Old Style" pitchFamily="18" charset="0"/>
                        </a:rPr>
                        <a:t> nerealno ocjenjivanje učenika s teškoćama (preblago ili prestrogo ocijenjivanje)</a:t>
                      </a:r>
                      <a:endParaRPr lang="hr-HR" sz="18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hr-HR" dirty="0" smtClean="0"/>
                        <a:t>Dosljednim, stalnim, analitičkim praćenjem u svim etapama rada,</a:t>
                      </a:r>
                      <a:r>
                        <a:rPr lang="hr-HR" baseline="0" dirty="0" smtClean="0"/>
                        <a:t> u raznim vremenskim periodima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hr-HR" baseline="0" dirty="0" smtClean="0"/>
                        <a:t>Praćenjem svih mogućih segmenata rada (individualni, timski rad, odnos prema radu,odnos prema radnim zadacima,osobama iz okoline,</a:t>
                      </a:r>
                      <a:r>
                        <a:rPr lang="hr-HR" baseline="0" smtClean="0"/>
                        <a:t>redovitost</a:t>
                      </a:r>
                      <a:r>
                        <a:rPr lang="hr-HR" baseline="0" dirty="0" smtClean="0"/>
                        <a:t>...)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hr-HR" dirty="0"/>
                    </a:p>
                  </a:txBody>
                  <a:tcPr>
                    <a:solidFill>
                      <a:srgbClr val="C8FCB6"/>
                    </a:solidFill>
                  </a:tcPr>
                </a:tc>
              </a:tr>
              <a:tr h="932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r-HR" sz="1800" dirty="0" smtClean="0">
                          <a:latin typeface="Bookman Old Style" pitchFamily="18" charset="0"/>
                        </a:rPr>
                        <a:t>Zahtjevi prema učenicima s teškoća koji prelaze “okvire pomoćnog programa” (zanimanja)</a:t>
                      </a:r>
                    </a:p>
                    <a:p>
                      <a:pPr algn="l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endParaRPr lang="hr-HR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r-HR" dirty="0" smtClean="0"/>
                        <a:t>Postavljanjem</a:t>
                      </a:r>
                      <a:r>
                        <a:rPr lang="hr-HR" baseline="0" dirty="0" smtClean="0"/>
                        <a:t> realnih zatjeva i pridržavanjem kriterija i ishoda učenja</a:t>
                      </a:r>
                      <a:endParaRPr lang="vi-VN" dirty="0" smtClean="0"/>
                    </a:p>
                  </a:txBody>
                  <a:tcPr>
                    <a:solidFill>
                      <a:srgbClr val="C8FCB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704856" cy="1143000"/>
          </a:xfrm>
        </p:spPr>
        <p:txBody>
          <a:bodyPr/>
          <a:lstStyle/>
          <a:p>
            <a:r>
              <a:rPr lang="hr-HR" dirty="0" smtClean="0"/>
              <a:t>Praćenje i vrednovanje učenika s teškoćama utvrđeno je : 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1512168"/>
          </a:xfrm>
          <a:solidFill>
            <a:schemeClr val="tx2"/>
          </a:solidFill>
          <a:ln>
            <a:solidFill>
              <a:srgbClr val="0070C0"/>
            </a:solidFill>
          </a:ln>
        </p:spPr>
        <p:txBody>
          <a:bodyPr anchor="ctr"/>
          <a:lstStyle/>
          <a:p>
            <a:pPr algn="ctr"/>
            <a:r>
              <a:rPr lang="hr-HR" dirty="0" smtClean="0"/>
              <a:t>Zakonom o odgoju i obrazovanju o osnovnoj i srednjoj školi ( čl.72)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3356992"/>
            <a:ext cx="3744416" cy="3087192"/>
          </a:xfrm>
          <a:solidFill>
            <a:schemeClr val="tx2"/>
          </a:solidFill>
          <a:ln>
            <a:solidFill>
              <a:srgbClr val="0070C0"/>
            </a:solidFill>
          </a:ln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dirty="0" smtClean="0"/>
              <a:t>Ocjene učenika s teškoćama iskazuju se opisno i brojčano, ovisno o programu u koji je uključen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96752"/>
            <a:ext cx="4041775" cy="1503858"/>
          </a:xfrm>
          <a:solidFill>
            <a:schemeClr val="accent5"/>
          </a:solidFill>
          <a:ln>
            <a:solidFill>
              <a:srgbClr val="0070C0"/>
            </a:solidFill>
          </a:ln>
        </p:spPr>
        <p:txBody>
          <a:bodyPr anchor="ctr"/>
          <a:lstStyle/>
          <a:p>
            <a:pPr algn="ctr"/>
            <a:r>
              <a:rPr lang="hr-HR" dirty="0" smtClean="0"/>
              <a:t>Pravilnikom </a:t>
            </a:r>
            <a:r>
              <a:rPr lang="hr-HR" dirty="0"/>
              <a:t>o načinima, postupcima i elementima vrednovanja učenika u osnovnoj i srednjoj školi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3356992"/>
            <a:ext cx="3888431" cy="3087192"/>
          </a:xfrm>
          <a:solidFill>
            <a:schemeClr val="accent5"/>
          </a:solidFill>
          <a:ln>
            <a:solidFill>
              <a:srgbClr val="0070C0"/>
            </a:solidFill>
          </a:ln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dirty="0" smtClean="0"/>
              <a:t>Vrednuje se odnos prema radu, postavljenim zadacima te odgojnim vrijednostima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Vrednovanje je primjereno osobnostima i teškoći učenika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33475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 bwMode="auto">
          <a:xfrm>
            <a:off x="2267744" y="2780928"/>
            <a:ext cx="216024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372200" y="2780928"/>
            <a:ext cx="216024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 animBg="1"/>
      <p:bldP spid="6" grpId="0" uiExpand="1" build="p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252000" bIns="396000" rtlCol="0">
            <a:spAutoFit/>
          </a:bodyPr>
          <a:lstStyle/>
          <a:p>
            <a:pPr algn="l" eaLnBrk="1" hangingPunct="1"/>
            <a:r>
              <a:rPr lang="hr-HR" sz="3200" dirty="0" smtClean="0">
                <a:solidFill>
                  <a:srgbClr val="002060"/>
                </a:solidFill>
                <a:latin typeface="Bookman Old Style" pitchFamily="18" charset="0"/>
              </a:rPr>
              <a:t>Svrha praćenja i ocjenjivanja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96753"/>
            <a:ext cx="9144000" cy="609397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 algn="l">
              <a:lnSpc>
                <a:spcPts val="2600"/>
              </a:lnSpc>
              <a:buBlip>
                <a:blip r:embed="rId3"/>
              </a:buBlip>
            </a:pPr>
            <a:endParaRPr lang="hr-HR" sz="2800" dirty="0" smtClean="0">
              <a:latin typeface="Bookman Old Style" pitchFamily="18" charset="0"/>
            </a:endParaRPr>
          </a:p>
          <a:p>
            <a:pPr algn="l">
              <a:lnSpc>
                <a:spcPts val="2600"/>
              </a:lnSpc>
              <a:buBlip>
                <a:blip r:embed="rId3"/>
              </a:buBlip>
            </a:pPr>
            <a:r>
              <a:rPr lang="hr-HR" sz="2800" dirty="0" smtClean="0">
                <a:latin typeface="Bookman Old Style" pitchFamily="18" charset="0"/>
              </a:rPr>
              <a:t>Vanjska motivacija</a:t>
            </a:r>
          </a:p>
          <a:p>
            <a:pPr algn="l">
              <a:lnSpc>
                <a:spcPts val="2600"/>
              </a:lnSpc>
            </a:pPr>
            <a:endParaRPr lang="hr-HR" sz="2800" dirty="0" smtClean="0">
              <a:latin typeface="Bookman Old Style" pitchFamily="18" charset="0"/>
            </a:endParaRPr>
          </a:p>
          <a:p>
            <a:pPr marL="268288" indent="-268288" algn="l">
              <a:lnSpc>
                <a:spcPts val="2600"/>
              </a:lnSpc>
              <a:buBlip>
                <a:blip r:embed="rId3"/>
              </a:buBlip>
            </a:pPr>
            <a:r>
              <a:rPr lang="hr-HR" sz="2800" dirty="0" smtClean="0">
                <a:latin typeface="Bookman Old Style" pitchFamily="18" charset="0"/>
              </a:rPr>
              <a:t>Uvid u ukupan rad učenika:</a:t>
            </a:r>
          </a:p>
          <a:p>
            <a:pPr marL="268288" indent="-268288" algn="l">
              <a:lnSpc>
                <a:spcPts val="2600"/>
              </a:lnSpc>
            </a:pPr>
            <a:r>
              <a:rPr lang="hr-HR" sz="2800" dirty="0" smtClean="0">
                <a:latin typeface="Bookman Old Style" pitchFamily="18" charset="0"/>
              </a:rPr>
              <a:t>   napredovanje u odnosu na prethodna  postignuća i  mogućnosti učenika</a:t>
            </a:r>
          </a:p>
          <a:p>
            <a:pPr marL="268288" indent="-268288" algn="l">
              <a:lnSpc>
                <a:spcPts val="2600"/>
              </a:lnSpc>
            </a:pPr>
            <a:endParaRPr lang="hr-HR" sz="2800" dirty="0" smtClean="0">
              <a:latin typeface="Bookman Old Style" pitchFamily="18" charset="0"/>
            </a:endParaRPr>
          </a:p>
          <a:p>
            <a:pPr marL="268288" indent="-268288" algn="l">
              <a:lnSpc>
                <a:spcPts val="2600"/>
              </a:lnSpc>
              <a:buBlip>
                <a:blip r:embed="rId3"/>
              </a:buBlip>
            </a:pPr>
            <a:r>
              <a:rPr lang="hr-HR" sz="2800" dirty="0" smtClean="0">
                <a:latin typeface="Bookman Old Style" pitchFamily="18" charset="0"/>
              </a:rPr>
              <a:t>Otkrivanje mogućnosti učenika i </a:t>
            </a:r>
          </a:p>
          <a:p>
            <a:pPr marL="268288" indent="-268288" algn="l">
              <a:lnSpc>
                <a:spcPts val="2600"/>
              </a:lnSpc>
            </a:pPr>
            <a:r>
              <a:rPr lang="hr-HR" sz="2800" dirty="0" smtClean="0">
                <a:latin typeface="Bookman Old Style" pitchFamily="18" charset="0"/>
              </a:rPr>
              <a:t>   isticanje pozitivnih, jakih strana </a:t>
            </a:r>
          </a:p>
          <a:p>
            <a:pPr marL="268288" indent="-268288" algn="l">
              <a:lnSpc>
                <a:spcPts val="2600"/>
              </a:lnSpc>
            </a:pPr>
            <a:endParaRPr lang="hr-HR" sz="2800" dirty="0" smtClean="0">
              <a:latin typeface="Bookman Old Style" pitchFamily="18" charset="0"/>
            </a:endParaRPr>
          </a:p>
          <a:p>
            <a:pPr marL="363538" indent="-363538" algn="l">
              <a:lnSpc>
                <a:spcPts val="2600"/>
              </a:lnSpc>
              <a:buBlip>
                <a:blip r:embed="rId3"/>
              </a:buBlip>
            </a:pPr>
            <a:r>
              <a:rPr lang="hr-HR" sz="2800" dirty="0" smtClean="0">
                <a:latin typeface="Bookman Old Style" pitchFamily="18" charset="0"/>
              </a:rPr>
              <a:t>Povratna informacija učeniku, nastavniku, roditelju</a:t>
            </a:r>
          </a:p>
          <a:p>
            <a:pPr algn="l">
              <a:buBlip>
                <a:blip r:embed="rId3"/>
              </a:buBlip>
            </a:pPr>
            <a:endParaRPr lang="hr-HR" sz="2800" dirty="0" smtClean="0">
              <a:latin typeface="Bookman Old Style" pitchFamily="18" charset="0"/>
            </a:endParaRPr>
          </a:p>
          <a:p>
            <a:pPr algn="l">
              <a:buBlip>
                <a:blip r:embed="rId3"/>
              </a:buBlip>
            </a:pPr>
            <a:r>
              <a:rPr lang="hr-HR" sz="2800" dirty="0" smtClean="0">
                <a:latin typeface="Bookman Old Style" pitchFamily="18" charset="0"/>
              </a:rPr>
              <a:t>Informacija o primjerenosti programa</a:t>
            </a:r>
          </a:p>
          <a:p>
            <a:pPr algn="l">
              <a:buBlip>
                <a:blip r:embed="rId3"/>
              </a:buBlip>
            </a:pPr>
            <a:endParaRPr lang="hr-HR" sz="2800" dirty="0" smtClean="0">
              <a:latin typeface="Bookman Old Style" pitchFamily="18" charset="0"/>
            </a:endParaRPr>
          </a:p>
          <a:p>
            <a:pPr algn="l"/>
            <a:endParaRPr lang="hr-HR" sz="2800" dirty="0" smtClean="0">
              <a:latin typeface="Bookman Old Style" pitchFamily="18" charset="0"/>
            </a:endParaRPr>
          </a:p>
          <a:p>
            <a:pPr algn="l"/>
            <a:endParaRPr lang="hr-HR" sz="2400" dirty="0" smtClean="0">
              <a:latin typeface="Bookman Old Style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700808"/>
            <a:ext cx="2195736" cy="247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 bwMode="auto">
          <a:xfrm>
            <a:off x="7524328" y="1700808"/>
            <a:ext cx="1152128" cy="720080"/>
          </a:xfrm>
          <a:custGeom>
            <a:avLst/>
            <a:gdLst>
              <a:gd name="connsiteX0" fmla="*/ 0 w 1546412"/>
              <a:gd name="connsiteY0" fmla="*/ 228600 h 890675"/>
              <a:gd name="connsiteX1" fmla="*/ 0 w 1546412"/>
              <a:gd name="connsiteY1" fmla="*/ 228600 h 890675"/>
              <a:gd name="connsiteX2" fmla="*/ 161365 w 1546412"/>
              <a:gd name="connsiteY2" fmla="*/ 147918 h 890675"/>
              <a:gd name="connsiteX3" fmla="*/ 201706 w 1546412"/>
              <a:gd name="connsiteY3" fmla="*/ 121024 h 890675"/>
              <a:gd name="connsiteX4" fmla="*/ 255494 w 1546412"/>
              <a:gd name="connsiteY4" fmla="*/ 94130 h 890675"/>
              <a:gd name="connsiteX5" fmla="*/ 336177 w 1546412"/>
              <a:gd name="connsiteY5" fmla="*/ 67236 h 890675"/>
              <a:gd name="connsiteX6" fmla="*/ 363071 w 1546412"/>
              <a:gd name="connsiteY6" fmla="*/ 40341 h 890675"/>
              <a:gd name="connsiteX7" fmla="*/ 416859 w 1546412"/>
              <a:gd name="connsiteY7" fmla="*/ 26894 h 890675"/>
              <a:gd name="connsiteX8" fmla="*/ 551330 w 1546412"/>
              <a:gd name="connsiteY8" fmla="*/ 0 h 890675"/>
              <a:gd name="connsiteX9" fmla="*/ 1223682 w 1546412"/>
              <a:gd name="connsiteY9" fmla="*/ 26894 h 890675"/>
              <a:gd name="connsiteX10" fmla="*/ 1344706 w 1546412"/>
              <a:gd name="connsiteY10" fmla="*/ 80683 h 890675"/>
              <a:gd name="connsiteX11" fmla="*/ 1385047 w 1546412"/>
              <a:gd name="connsiteY11" fmla="*/ 94130 h 890675"/>
              <a:gd name="connsiteX12" fmla="*/ 1465730 w 1546412"/>
              <a:gd name="connsiteY12" fmla="*/ 147918 h 890675"/>
              <a:gd name="connsiteX13" fmla="*/ 1465730 w 1546412"/>
              <a:gd name="connsiteY13" fmla="*/ 147918 h 890675"/>
              <a:gd name="connsiteX14" fmla="*/ 1506071 w 1546412"/>
              <a:gd name="connsiteY14" fmla="*/ 255494 h 890675"/>
              <a:gd name="connsiteX15" fmla="*/ 1519518 w 1546412"/>
              <a:gd name="connsiteY15" fmla="*/ 403412 h 890675"/>
              <a:gd name="connsiteX16" fmla="*/ 1532965 w 1546412"/>
              <a:gd name="connsiteY16" fmla="*/ 457200 h 890675"/>
              <a:gd name="connsiteX17" fmla="*/ 1546412 w 1546412"/>
              <a:gd name="connsiteY17" fmla="*/ 524436 h 890675"/>
              <a:gd name="connsiteX18" fmla="*/ 1519518 w 1546412"/>
              <a:gd name="connsiteY18" fmla="*/ 779930 h 890675"/>
              <a:gd name="connsiteX19" fmla="*/ 1479177 w 1546412"/>
              <a:gd name="connsiteY19" fmla="*/ 860612 h 890675"/>
              <a:gd name="connsiteX20" fmla="*/ 1438835 w 1546412"/>
              <a:gd name="connsiteY20" fmla="*/ 887506 h 890675"/>
              <a:gd name="connsiteX21" fmla="*/ 1438835 w 1546412"/>
              <a:gd name="connsiteY21" fmla="*/ 887506 h 890675"/>
              <a:gd name="connsiteX22" fmla="*/ 1237130 w 1546412"/>
              <a:gd name="connsiteY22" fmla="*/ 806824 h 890675"/>
              <a:gd name="connsiteX23" fmla="*/ 1156447 w 1546412"/>
              <a:gd name="connsiteY23" fmla="*/ 779930 h 890675"/>
              <a:gd name="connsiteX24" fmla="*/ 1048871 w 1546412"/>
              <a:gd name="connsiteY24" fmla="*/ 753036 h 890675"/>
              <a:gd name="connsiteX25" fmla="*/ 658906 w 1546412"/>
              <a:gd name="connsiteY25" fmla="*/ 779930 h 890675"/>
              <a:gd name="connsiteX26" fmla="*/ 389965 w 1546412"/>
              <a:gd name="connsiteY26" fmla="*/ 793377 h 890675"/>
              <a:gd name="connsiteX27" fmla="*/ 389965 w 1546412"/>
              <a:gd name="connsiteY27" fmla="*/ 793377 h 890675"/>
              <a:gd name="connsiteX28" fmla="*/ 268941 w 1546412"/>
              <a:gd name="connsiteY28" fmla="*/ 632012 h 890675"/>
              <a:gd name="connsiteX29" fmla="*/ 215153 w 1546412"/>
              <a:gd name="connsiteY29" fmla="*/ 551330 h 890675"/>
              <a:gd name="connsiteX30" fmla="*/ 161365 w 1546412"/>
              <a:gd name="connsiteY30" fmla="*/ 470647 h 890675"/>
              <a:gd name="connsiteX31" fmla="*/ 134471 w 1546412"/>
              <a:gd name="connsiteY31" fmla="*/ 430306 h 890675"/>
              <a:gd name="connsiteX32" fmla="*/ 107577 w 1546412"/>
              <a:gd name="connsiteY32" fmla="*/ 389965 h 890675"/>
              <a:gd name="connsiteX33" fmla="*/ 67235 w 1546412"/>
              <a:gd name="connsiteY33" fmla="*/ 322730 h 890675"/>
              <a:gd name="connsiteX34" fmla="*/ 26894 w 1546412"/>
              <a:gd name="connsiteY34" fmla="*/ 255494 h 890675"/>
              <a:gd name="connsiteX35" fmla="*/ 0 w 1546412"/>
              <a:gd name="connsiteY35" fmla="*/ 228600 h 8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46412" h="890675">
                <a:moveTo>
                  <a:pt x="0" y="228600"/>
                </a:moveTo>
                <a:lnTo>
                  <a:pt x="0" y="228600"/>
                </a:lnTo>
                <a:cubicBezTo>
                  <a:pt x="53788" y="201706"/>
                  <a:pt x="108303" y="176218"/>
                  <a:pt x="161365" y="147918"/>
                </a:cubicBezTo>
                <a:cubicBezTo>
                  <a:pt x="175625" y="140313"/>
                  <a:pt x="187674" y="129042"/>
                  <a:pt x="201706" y="121024"/>
                </a:cubicBezTo>
                <a:cubicBezTo>
                  <a:pt x="219110" y="111079"/>
                  <a:pt x="236882" y="101575"/>
                  <a:pt x="255494" y="94130"/>
                </a:cubicBezTo>
                <a:cubicBezTo>
                  <a:pt x="281815" y="83601"/>
                  <a:pt x="336177" y="67236"/>
                  <a:pt x="336177" y="67236"/>
                </a:cubicBezTo>
                <a:cubicBezTo>
                  <a:pt x="345142" y="58271"/>
                  <a:pt x="351731" y="46011"/>
                  <a:pt x="363071" y="40341"/>
                </a:cubicBezTo>
                <a:cubicBezTo>
                  <a:pt x="379601" y="32076"/>
                  <a:pt x="399089" y="31971"/>
                  <a:pt x="416859" y="26894"/>
                </a:cubicBezTo>
                <a:cubicBezTo>
                  <a:pt x="510738" y="71"/>
                  <a:pt x="390688" y="22949"/>
                  <a:pt x="551330" y="0"/>
                </a:cubicBezTo>
                <a:cubicBezTo>
                  <a:pt x="775447" y="8965"/>
                  <a:pt x="999955" y="10913"/>
                  <a:pt x="1223682" y="26894"/>
                </a:cubicBezTo>
                <a:cubicBezTo>
                  <a:pt x="1304630" y="32676"/>
                  <a:pt x="1289367" y="53013"/>
                  <a:pt x="1344706" y="80683"/>
                </a:cubicBezTo>
                <a:cubicBezTo>
                  <a:pt x="1357384" y="87022"/>
                  <a:pt x="1371600" y="89648"/>
                  <a:pt x="1385047" y="94130"/>
                </a:cubicBezTo>
                <a:lnTo>
                  <a:pt x="1465730" y="147918"/>
                </a:lnTo>
                <a:lnTo>
                  <a:pt x="1465730" y="147918"/>
                </a:lnTo>
                <a:cubicBezTo>
                  <a:pt x="1479177" y="183777"/>
                  <a:pt x="1498181" y="218018"/>
                  <a:pt x="1506071" y="255494"/>
                </a:cubicBezTo>
                <a:cubicBezTo>
                  <a:pt x="1516270" y="303941"/>
                  <a:pt x="1512975" y="354337"/>
                  <a:pt x="1519518" y="403412"/>
                </a:cubicBezTo>
                <a:cubicBezTo>
                  <a:pt x="1521961" y="421731"/>
                  <a:pt x="1528956" y="439159"/>
                  <a:pt x="1532965" y="457200"/>
                </a:cubicBezTo>
                <a:cubicBezTo>
                  <a:pt x="1537923" y="479512"/>
                  <a:pt x="1541930" y="502024"/>
                  <a:pt x="1546412" y="524436"/>
                </a:cubicBezTo>
                <a:cubicBezTo>
                  <a:pt x="1537447" y="609601"/>
                  <a:pt x="1531088" y="695080"/>
                  <a:pt x="1519518" y="779930"/>
                </a:cubicBezTo>
                <a:cubicBezTo>
                  <a:pt x="1515432" y="809892"/>
                  <a:pt x="1497433" y="837792"/>
                  <a:pt x="1479177" y="860612"/>
                </a:cubicBezTo>
                <a:cubicBezTo>
                  <a:pt x="1455126" y="890675"/>
                  <a:pt x="1462834" y="887506"/>
                  <a:pt x="1438835" y="887506"/>
                </a:cubicBezTo>
                <a:lnTo>
                  <a:pt x="1438835" y="887506"/>
                </a:lnTo>
                <a:cubicBezTo>
                  <a:pt x="1286259" y="853600"/>
                  <a:pt x="1352197" y="883535"/>
                  <a:pt x="1237130" y="806824"/>
                </a:cubicBezTo>
                <a:cubicBezTo>
                  <a:pt x="1213542" y="791099"/>
                  <a:pt x="1184246" y="785490"/>
                  <a:pt x="1156447" y="779930"/>
                </a:cubicBezTo>
                <a:cubicBezTo>
                  <a:pt x="1075313" y="763703"/>
                  <a:pt x="1110895" y="773711"/>
                  <a:pt x="1048871" y="753036"/>
                </a:cubicBezTo>
                <a:lnTo>
                  <a:pt x="658906" y="779930"/>
                </a:lnTo>
                <a:cubicBezTo>
                  <a:pt x="439984" y="793613"/>
                  <a:pt x="486537" y="793377"/>
                  <a:pt x="389965" y="793377"/>
                </a:cubicBezTo>
                <a:lnTo>
                  <a:pt x="389965" y="793377"/>
                </a:lnTo>
                <a:lnTo>
                  <a:pt x="268941" y="632012"/>
                </a:lnTo>
                <a:cubicBezTo>
                  <a:pt x="249547" y="606154"/>
                  <a:pt x="233082" y="578224"/>
                  <a:pt x="215153" y="551330"/>
                </a:cubicBezTo>
                <a:lnTo>
                  <a:pt x="161365" y="470647"/>
                </a:lnTo>
                <a:lnTo>
                  <a:pt x="134471" y="430306"/>
                </a:lnTo>
                <a:cubicBezTo>
                  <a:pt x="125506" y="416859"/>
                  <a:pt x="112688" y="405297"/>
                  <a:pt x="107577" y="389965"/>
                </a:cubicBezTo>
                <a:cubicBezTo>
                  <a:pt x="90121" y="337596"/>
                  <a:pt x="104153" y="359647"/>
                  <a:pt x="67235" y="322730"/>
                </a:cubicBezTo>
                <a:cubicBezTo>
                  <a:pt x="43883" y="252674"/>
                  <a:pt x="69084" y="308232"/>
                  <a:pt x="26894" y="255494"/>
                </a:cubicBezTo>
                <a:cubicBezTo>
                  <a:pt x="16798" y="242874"/>
                  <a:pt x="4482" y="233082"/>
                  <a:pt x="0" y="22860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2320" y="19168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Bookman Old Style" pitchFamily="18" charset="0"/>
              </a:rPr>
              <a:t>USPJEH</a:t>
            </a:r>
            <a:endParaRPr lang="hr-HR" b="1" dirty="0">
              <a:latin typeface="Bookman Old Style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23528" y="5301208"/>
            <a:ext cx="79208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144347"/>
          </a:xfrm>
          <a:prstGeom prst="rect">
            <a:avLst/>
          </a:prstGeom>
          <a:solidFill>
            <a:schemeClr val="bg1"/>
          </a:solidFill>
        </p:spPr>
        <p:txBody>
          <a:bodyPr wrap="square" tIns="36000" bIns="0" rtlCol="0">
            <a:spAutoFit/>
          </a:bodyPr>
          <a:lstStyle/>
          <a:p>
            <a:pPr algn="l" eaLnBrk="1" hangingPunct="1"/>
            <a:r>
              <a:rPr lang="hr-HR" sz="2800" dirty="0" smtClean="0">
                <a:solidFill>
                  <a:srgbClr val="002060"/>
                </a:solidFill>
                <a:latin typeface="Bookman Old Style" pitchFamily="18" charset="0"/>
              </a:rPr>
              <a:t>Doprinos učitelja i nastavnika realnijem i svrsishodnijem vrednovanju</a:t>
            </a:r>
          </a:p>
          <a:p>
            <a:pPr algn="l" eaLnBrk="1" hangingPunct="1"/>
            <a:endParaRPr lang="hr-HR" sz="1600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196752"/>
            <a:ext cx="8172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endParaRPr lang="hr-HR" sz="2800" dirty="0" smtClean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1595021"/>
            <a:ext cx="61926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l">
              <a:buBlip>
                <a:blip r:embed="rId3"/>
              </a:buBlip>
            </a:pPr>
            <a:r>
              <a:rPr lang="hr-HR" sz="2400" dirty="0" smtClean="0">
                <a:latin typeface="Bookman Old Style" pitchFamily="18" charset="0"/>
              </a:rPr>
              <a:t>Kontroliranjem vlastitog ponašanja smanjujemo utjecaj na negativne faktore pri ocjenjivanju</a:t>
            </a:r>
          </a:p>
          <a:p>
            <a:pPr marL="268288" indent="-268288" algn="l">
              <a:buBlip>
                <a:blip r:embed="rId3"/>
              </a:buBlip>
            </a:pPr>
            <a:r>
              <a:rPr lang="hr-HR" sz="2400" dirty="0" smtClean="0">
                <a:latin typeface="Bookman Old Style" pitchFamily="18" charset="0"/>
              </a:rPr>
              <a:t>Razvijanjem svijesti o svojim osjećajima i stavovima prema učenicima  s teškoćama</a:t>
            </a:r>
          </a:p>
          <a:p>
            <a:pPr marL="268288" indent="-268288" algn="l">
              <a:buBlip>
                <a:blip r:embed="rId3"/>
              </a:buBlip>
            </a:pPr>
            <a:r>
              <a:rPr lang="hr-HR" sz="2400" dirty="0" smtClean="0">
                <a:latin typeface="Bookman Old Style" pitchFamily="18" charset="0"/>
              </a:rPr>
              <a:t>Razvijanjem kvalitetne suradnje na relaciji stručni učitelj/nastavnik, škola, pratioc učenika</a:t>
            </a:r>
          </a:p>
          <a:p>
            <a:pPr marL="268288" indent="-268288" algn="l">
              <a:buBlip>
                <a:blip r:embed="rId3"/>
              </a:buBlip>
            </a:pPr>
            <a:r>
              <a:rPr lang="hr-HR" sz="2400" dirty="0" smtClean="0">
                <a:latin typeface="Bookman Old Style" pitchFamily="18" charset="0"/>
              </a:rPr>
              <a:t>Jasnim i preciznim objašnjavanjem učeniku što se od njega očekuje </a:t>
            </a:r>
          </a:p>
          <a:p>
            <a:pPr marL="268288" indent="-268288" algn="l">
              <a:buBlip>
                <a:blip r:embed="rId3"/>
              </a:buBlip>
            </a:pPr>
            <a:r>
              <a:rPr lang="hr-HR" sz="2400" dirty="0" smtClean="0">
                <a:latin typeface="Bookman Old Style" pitchFamily="18" charset="0"/>
              </a:rPr>
              <a:t>Učestalim, sustavnim mjerenjem postignuća</a:t>
            </a:r>
            <a:endParaRPr lang="hr-HR" sz="2400" dirty="0">
              <a:latin typeface="Bookman Old Style" pitchFamily="18" charset="0"/>
            </a:endParaRPr>
          </a:p>
        </p:txBody>
      </p:sp>
      <p:pic>
        <p:nvPicPr>
          <p:cNvPr id="9" name="Picture 4" descr="http://t2.gstatic.com/images?q=tbn:ANd9GcSNN74O13NyM4ANygVsMYgCknUeF_IP7BSv799obe2teFTNzbu3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211455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SbWGKh39zapoTFt9OcIcVlhIDfUGTxEQ7Q6tXpwh20ivzKq5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81046"/>
            <a:ext cx="6696744" cy="56769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1619672" y="5373216"/>
            <a:ext cx="6048672" cy="13407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hr-HR" sz="2800" b="1" dirty="0" smtClean="0">
                <a:latin typeface="Bookman Old Style" pitchFamily="18" charset="0"/>
              </a:rPr>
              <a:t>Možete li mi pomoći? Ovakav slučaj  nije bio opisan niti na jednom od mojih seminara.</a:t>
            </a:r>
            <a:endParaRPr kumimoji="0" lang="hr-H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6064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dirty="0" smtClean="0">
                <a:solidFill>
                  <a:schemeClr val="bg1"/>
                </a:solidFill>
                <a:latin typeface="Bookman Old Style" pitchFamily="18" charset="0"/>
              </a:rPr>
              <a:t>Za kraj...</a:t>
            </a:r>
            <a:endParaRPr lang="hr-HR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47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130291"/>
          </a:xfrm>
          <a:prstGeom prst="rect">
            <a:avLst/>
          </a:prstGeom>
          <a:solidFill>
            <a:schemeClr val="bg1"/>
          </a:solidFill>
        </p:spPr>
        <p:txBody>
          <a:bodyPr wrap="square" tIns="72000" bIns="72000" rtlCol="0">
            <a:spAutoFit/>
          </a:bodyPr>
          <a:lstStyle/>
          <a:p>
            <a:pPr algn="l"/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Srednja škola – Centar za odgoj i obrazovanje Zagreb, Zagorska 14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1772816"/>
            <a:ext cx="70567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3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“Naša najveća slabost je odustajanje, a najsigurniji put da se dođe do uspjeha je pokušati bar još jednom.”</a:t>
            </a:r>
          </a:p>
          <a:p>
            <a:r>
              <a:rPr lang="hr-HR" sz="3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Tomas Edison</a:t>
            </a:r>
          </a:p>
          <a:p>
            <a:pPr algn="l"/>
            <a:endParaRPr lang="hr-HR" sz="3200" dirty="0" smtClean="0">
              <a:solidFill>
                <a:schemeClr val="accent4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algn="l"/>
            <a:endParaRPr lang="hr-HR" sz="3200" dirty="0" smtClean="0">
              <a:solidFill>
                <a:schemeClr val="accent4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algn="l"/>
            <a:endParaRPr lang="hr-HR" sz="3200" dirty="0" smtClean="0">
              <a:solidFill>
                <a:schemeClr val="accent4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algn="l"/>
            <a:r>
              <a:rPr lang="hr-HR" sz="3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Hvala na pozornosti 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96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141439"/>
          </a:xfrm>
          <a:prstGeom prst="rect">
            <a:avLst/>
          </a:prstGeom>
          <a:solidFill>
            <a:schemeClr val="bg1"/>
          </a:solidFill>
        </p:spPr>
        <p:txBody>
          <a:bodyPr wrap="square" tIns="72000" bIns="144000" rtlCol="0">
            <a:spAutoFit/>
          </a:bodyPr>
          <a:lstStyle/>
          <a:p>
            <a:pPr algn="l"/>
            <a:r>
              <a:rPr lang="hr-HR" sz="6000" dirty="0" smtClean="0">
                <a:solidFill>
                  <a:srgbClr val="002060"/>
                </a:solidFill>
                <a:latin typeface="Bookman Old Style" pitchFamily="18" charset="0"/>
              </a:rPr>
              <a:t>Vrednovanje je </a:t>
            </a:r>
            <a:r>
              <a:rPr lang="hr-HR" sz="5400" dirty="0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:</a:t>
            </a:r>
            <a:endParaRPr lang="hr-HR" sz="54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196752"/>
            <a:ext cx="81724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hr-HR" sz="2800" dirty="0" smtClean="0">
                <a:latin typeface="Bookman Old Style" pitchFamily="18" charset="0"/>
              </a:rPr>
              <a:t>sustavno prikupljanje podataka u procesu učenja i postignutoj razini kompetencija: znanjima, vještinama, sposobnostima, samostalnosti i odgovornosti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205172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121809"/>
          </a:xfrm>
          <a:prstGeom prst="rect">
            <a:avLst/>
          </a:prstGeom>
          <a:solidFill>
            <a:schemeClr val="bg1"/>
          </a:solidFill>
        </p:spPr>
        <p:txBody>
          <a:bodyPr wrap="square" tIns="144000" bIns="144000" rtlCol="0">
            <a:spAutoFit/>
          </a:bodyPr>
          <a:lstStyle/>
          <a:p>
            <a:pPr algn="l"/>
            <a:r>
              <a:rPr lang="hr-HR" sz="5400" dirty="0" smtClean="0">
                <a:solidFill>
                  <a:srgbClr val="002060"/>
                </a:solidFill>
                <a:latin typeface="Bookman Old Style" pitchFamily="18" charset="0"/>
              </a:rPr>
              <a:t>Praćenje:</a:t>
            </a:r>
            <a:endParaRPr lang="hr-HR" sz="5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196752"/>
            <a:ext cx="81003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hr-HR" sz="2800" dirty="0" smtClean="0">
                <a:solidFill>
                  <a:srgbClr val="002060"/>
                </a:solidFill>
                <a:latin typeface="Bookman Old Style" pitchFamily="18" charset="0"/>
              </a:rPr>
              <a:t>Promatranje, opservacija, zapažanje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2060848"/>
            <a:ext cx="74168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Blip>
                <a:blip r:embed="rId3"/>
              </a:buBlip>
            </a:pPr>
            <a:r>
              <a:rPr lang="hr-HR" sz="3200" dirty="0" smtClean="0">
                <a:latin typeface="Bookman Old Style" pitchFamily="18" charset="0"/>
              </a:rPr>
              <a:t>Kontinuirano </a:t>
            </a:r>
          </a:p>
          <a:p>
            <a:pPr algn="l">
              <a:buBlip>
                <a:blip r:embed="rId3"/>
              </a:buBlip>
            </a:pPr>
            <a:r>
              <a:rPr lang="hr-HR" sz="3200" dirty="0" smtClean="0">
                <a:latin typeface="Bookman Old Style" pitchFamily="18" charset="0"/>
              </a:rPr>
              <a:t>Dosljedno</a:t>
            </a:r>
          </a:p>
          <a:p>
            <a:pPr algn="l">
              <a:buBlip>
                <a:blip r:embed="rId3"/>
              </a:buBlip>
            </a:pPr>
            <a:r>
              <a:rPr lang="hr-HR" sz="3200" dirty="0" smtClean="0">
                <a:latin typeface="Bookman Old Style" pitchFamily="18" charset="0"/>
              </a:rPr>
              <a:t>Dugotrajno, kroz različite situacije</a:t>
            </a:r>
          </a:p>
          <a:p>
            <a:pPr marL="268288" indent="-268288" algn="l">
              <a:buBlip>
                <a:blip r:embed="rId3"/>
              </a:buBlip>
            </a:pPr>
            <a:r>
              <a:rPr lang="hr-HR" sz="3200" dirty="0" smtClean="0">
                <a:latin typeface="Bookman Old Style" pitchFamily="18" charset="0"/>
              </a:rPr>
              <a:t>S ciljem pravovremenog uočavanja učenikovih potreba</a:t>
            </a:r>
          </a:p>
          <a:p>
            <a:pPr marL="363538" indent="-363538" algn="l">
              <a:buBlip>
                <a:blip r:embed="rId3"/>
              </a:buBlip>
            </a:pPr>
            <a:r>
              <a:rPr lang="hr-HR" sz="3200" dirty="0" smtClean="0">
                <a:latin typeface="Bookman Old Style" pitchFamily="18" charset="0"/>
              </a:rPr>
              <a:t>Rezultate praćenja treba redovito zapisivati</a:t>
            </a:r>
          </a:p>
          <a:p>
            <a:pPr algn="l">
              <a:buBlip>
                <a:blip r:embed="rId3"/>
              </a:buBlip>
            </a:pPr>
            <a:endParaRPr lang="hr-HR" dirty="0"/>
          </a:p>
        </p:txBody>
      </p:sp>
      <p:pic>
        <p:nvPicPr>
          <p:cNvPr id="7" name="Picture 4" descr="http://unescritorenapuros.files.wordpress.com/2012/10/garfield-detectiv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0"/>
            <a:ext cx="1619672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new.edukacija.hr/resources/files/images/news/SIJECANJ11/domaca_zadaca_gar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1512168" cy="144016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252000" bIns="396000" rtlCol="0">
            <a:spAutoFit/>
          </a:bodyPr>
          <a:lstStyle/>
          <a:p>
            <a:pPr algn="l"/>
            <a:r>
              <a:rPr lang="hr-HR" sz="3200" dirty="0" smtClean="0">
                <a:solidFill>
                  <a:srgbClr val="002060"/>
                </a:solidFill>
                <a:latin typeface="Bookman Old Style" pitchFamily="18" charset="0"/>
              </a:rPr>
              <a:t>Dosljedno, dugotrajno, kontinuirano</a:t>
            </a:r>
            <a:endParaRPr lang="hr-HR" sz="3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3608" y="2780928"/>
            <a:ext cx="79208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195736" y="1124744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400" dirty="0" smtClean="0">
                <a:latin typeface="Bookman Old Style" pitchFamily="18" charset="0"/>
              </a:rPr>
              <a:t>Dosljednost u praćenju, bilježenju domaćih zadaća, provjeravanju uradaka, provođenju pravila, provođenju najavljenih aktivnosti...  </a:t>
            </a:r>
            <a:endParaRPr lang="hr-HR" sz="2400" dirty="0">
              <a:latin typeface="Bookman Old Style" pitchFamily="18" charset="0"/>
            </a:endParaRPr>
          </a:p>
        </p:txBody>
      </p:sp>
      <p:pic>
        <p:nvPicPr>
          <p:cNvPr id="19462" name="Picture 6" descr="http://www.os-strozanac-podstrana.skole.hr/upload/os-strozanac-podstrana/images/newsimg/148/image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1905000" cy="885825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 bwMode="auto">
          <a:xfrm>
            <a:off x="323528" y="4509120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339752" y="2924944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400" dirty="0" smtClean="0">
                <a:latin typeface="Bookman Old Style" pitchFamily="18" charset="0"/>
              </a:rPr>
              <a:t>Pratiti i bilježiti uspješnost usvajanja sadržaja  često, u kraćim vremenskim periodima.</a:t>
            </a:r>
            <a:endParaRPr lang="hr-HR" sz="2400" dirty="0">
              <a:latin typeface="Bookman Old Style" pitchFamily="18" charset="0"/>
            </a:endParaRPr>
          </a:p>
        </p:txBody>
      </p:sp>
      <p:pic>
        <p:nvPicPr>
          <p:cNvPr id="19464" name="Picture 8" descr="businesses,businessmen,contracts,documents,fountain pens,ink pens,men,pens,persons,signin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941168"/>
            <a:ext cx="1584176" cy="15841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339752" y="4549676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400" dirty="0" smtClean="0">
                <a:latin typeface="Bookman Old Style" pitchFamily="18" charset="0"/>
              </a:rPr>
              <a:t>Pratiti kontinuirano kroz različite situacije, aktivnosti i oblike rada (samostalnost, rad na ploči, nastavni listići, usmeno, pisano,grupni rad,praktični rad, vrste zadataka...) </a:t>
            </a:r>
          </a:p>
          <a:p>
            <a:pPr algn="l"/>
            <a:r>
              <a:rPr lang="hr-HR" sz="2400" dirty="0" smtClean="0">
                <a:latin typeface="Bookman Old Style" pitchFamily="18" charset="0"/>
              </a:rPr>
              <a:t>Razviti vlastiti sustav praćenja.    </a:t>
            </a:r>
            <a:endParaRPr lang="hr-HR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84368" y="0"/>
            <a:ext cx="1259632" cy="1110011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64704"/>
          <a:ext cx="9144000" cy="6070300"/>
        </p:xfrm>
        <a:graphic>
          <a:graphicData uri="http://schemas.openxmlformats.org/drawingml/2006/table">
            <a:tbl>
              <a:tblPr/>
              <a:tblGrid>
                <a:gridCol w="7740352"/>
                <a:gridCol w="1403648"/>
              </a:tblGrid>
              <a:tr h="342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sz="1200" b="1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r>
                        <a:rPr lang="hr-HR" sz="1200" b="1" dirty="0">
                          <a:latin typeface="Calibri"/>
                          <a:ea typeface="Calibri"/>
                          <a:cs typeface="Arial"/>
                        </a:rPr>
                        <a:t>. ODNOS PREMA RADU</a:t>
                      </a:r>
                      <a:endParaRPr lang="hr-H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latin typeface="Calibri"/>
                          <a:ea typeface="Calibri"/>
                          <a:cs typeface="Arial"/>
                        </a:rPr>
                        <a:t>OPIS </a:t>
                      </a:r>
                      <a:r>
                        <a:rPr lang="hr-HR" sz="1200" b="1" dirty="0">
                          <a:latin typeface="Calibri"/>
                          <a:ea typeface="Calibri"/>
                          <a:cs typeface="Arial"/>
                        </a:rPr>
                        <a:t>ZAPAŽENOG PONAŠANJA</a:t>
                      </a:r>
                      <a:endParaRPr lang="hr-H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2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latin typeface="Calibri"/>
                          <a:ea typeface="Calibri"/>
                          <a:cs typeface="Arial"/>
                        </a:rPr>
                        <a:t>a)Redovitost </a:t>
                      </a:r>
                      <a:r>
                        <a:rPr lang="hr-HR" sz="1400" b="1" dirty="0">
                          <a:latin typeface="Calibri"/>
                          <a:ea typeface="Calibri"/>
                          <a:cs typeface="Arial"/>
                        </a:rPr>
                        <a:t>u dolascima na nastavu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68"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Calibri"/>
                          <a:ea typeface="Calibri"/>
                          <a:cs typeface="Arial"/>
                        </a:rPr>
                        <a:t>b)Redovitost nošenja pribora i opreme za rad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latin typeface="Calibri"/>
                          <a:ea typeface="Calibri"/>
                          <a:cs typeface="Arial"/>
                        </a:rPr>
                        <a:t>c) </a:t>
                      </a:r>
                      <a:r>
                        <a:rPr lang="hr-HR" sz="1400" b="1" dirty="0">
                          <a:latin typeface="Calibri"/>
                          <a:ea typeface="Calibri"/>
                          <a:cs typeface="Arial"/>
                        </a:rPr>
                        <a:t>Sudjelovanje u nastavnm procesu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80340" algn="l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Arial"/>
                        </a:rPr>
                        <a:t>-aktivnost na satovima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80340" algn="l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Arial"/>
                        </a:rPr>
                        <a:t>-redovitost  ispunjavanja obveza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70510" indent="-90170" algn="l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Arial"/>
                        </a:rPr>
                        <a:t>-prihvaćanje  uputa i zadataka/odbija, ne   slijedi upute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70510" indent="-180340" algn="l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Arial"/>
                        </a:rPr>
                        <a:t>   -ometa nastavu pričom, upadicama, šetanjem, korištenjem mobitela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70510" indent="-90170" algn="l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Arial"/>
                        </a:rPr>
                        <a:t>-primjerenost reakcija na uspjeh,neuspjeh,frustracije /pozitivno reagira,ne reagira,nastavlja s neprihvatljivim ponašanjem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hr-HR" sz="1200" dirty="0">
                          <a:latin typeface="Calibri"/>
                          <a:ea typeface="Calibri"/>
                          <a:cs typeface="Arial"/>
                        </a:rPr>
                        <a:t>. </a:t>
                      </a:r>
                      <a:r>
                        <a:rPr lang="hr-HR" sz="1200" b="1" dirty="0">
                          <a:latin typeface="Calibri"/>
                          <a:ea typeface="Calibri"/>
                          <a:cs typeface="Arial"/>
                        </a:rPr>
                        <a:t>ODNOS PREMA UČENICIMA</a:t>
                      </a:r>
                      <a:endParaRPr lang="hr-H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600" b="1">
                          <a:latin typeface="Calibri"/>
                          <a:ea typeface="Calibri"/>
                          <a:cs typeface="Arial"/>
                        </a:rPr>
                        <a:t>OPIS ZAPAŽENOG PONAŠANJA</a:t>
                      </a:r>
                      <a:endParaRPr lang="hr-HR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81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Calibri"/>
                          <a:ea typeface="Calibri"/>
                          <a:cs typeface="Arial"/>
                        </a:rPr>
                        <a:t>a) Komunikacija s učenicima u razredu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70510" indent="-90170" algn="l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Arial"/>
                        </a:rPr>
                        <a:t>-ima prijateljske odnose sa svima/samo  nekima/ 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70510" indent="-90170" algn="l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Arial"/>
                        </a:rPr>
                        <a:t>-primjerenost  rječnika/koristi se </a:t>
                      </a:r>
                      <a:r>
                        <a:rPr lang="hr-HR" sz="1400" dirty="0" smtClean="0">
                          <a:latin typeface="Calibri"/>
                          <a:ea typeface="Calibri"/>
                          <a:cs typeface="Arial"/>
                        </a:rPr>
                        <a:t>psovkama,</a:t>
                      </a:r>
                      <a:r>
                        <a:rPr lang="hr-HR" sz="1400" baseline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hr-HR" sz="1400" dirty="0" smtClean="0">
                          <a:latin typeface="Calibri"/>
                          <a:ea typeface="Calibri"/>
                          <a:cs typeface="Arial"/>
                        </a:rPr>
                        <a:t>prostotama</a:t>
                      </a:r>
                      <a:r>
                        <a:rPr lang="hr-HR" sz="1400" dirty="0">
                          <a:latin typeface="Calibri"/>
                          <a:ea typeface="Calibri"/>
                          <a:cs typeface="Arial"/>
                        </a:rPr>
                        <a:t>,.../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80340" algn="l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Arial"/>
                        </a:rPr>
                        <a:t>-odnosi se zaštitnički prema drugim učenicima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80340" algn="l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Arial"/>
                        </a:rPr>
                        <a:t>-odnosi se s  omalovažavanjem ,izrugivanjem </a:t>
                      </a:r>
                      <a:r>
                        <a:rPr lang="hr-HR" sz="1400" dirty="0" smtClean="0">
                          <a:latin typeface="Calibri"/>
                          <a:ea typeface="Calibri"/>
                          <a:cs typeface="Arial"/>
                        </a:rPr>
                        <a:t>, prijeti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Calibri"/>
                          <a:ea typeface="Calibri"/>
                          <a:cs typeface="Arial"/>
                        </a:rPr>
                        <a:t>b) Pripadnost grupi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Arial"/>
                        </a:rPr>
                        <a:t>-prihvaćanje </a:t>
                      </a:r>
                      <a:r>
                        <a:rPr lang="hr-HR" sz="1400" dirty="0" smtClean="0">
                          <a:latin typeface="Calibri"/>
                          <a:ea typeface="Calibri"/>
                          <a:cs typeface="Arial"/>
                        </a:rPr>
                        <a:t>drugih/prihvaćanje od strane drugih 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Calibri"/>
                          <a:ea typeface="Calibri"/>
                          <a:cs typeface="Arial"/>
                        </a:rPr>
                        <a:t>3. ODNOS PREMA NASTAVNIKU</a:t>
                      </a:r>
                      <a:endParaRPr lang="hr-H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600" b="1">
                          <a:latin typeface="Calibri"/>
                          <a:ea typeface="Calibri"/>
                          <a:cs typeface="Arial"/>
                        </a:rPr>
                        <a:t>OPIS ZAPAŽENOG PONAŠANJA</a:t>
                      </a:r>
                      <a:endParaRPr lang="hr-HR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62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Calibri"/>
                          <a:ea typeface="Calibri"/>
                          <a:cs typeface="Arial"/>
                        </a:rPr>
                        <a:t>a)Komunikacija s nastavnikom</a:t>
                      </a:r>
                      <a:endParaRPr lang="hr-HR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179705" algn="l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hr-HR" sz="1400" b="1">
                          <a:latin typeface="Calibri"/>
                          <a:ea typeface="Calibri"/>
                          <a:cs typeface="Arial"/>
                        </a:rPr>
                        <a:t>  -</a:t>
                      </a:r>
                      <a:r>
                        <a:rPr lang="hr-HR" sz="1400">
                          <a:latin typeface="Calibri"/>
                          <a:ea typeface="Calibri"/>
                          <a:cs typeface="Arial"/>
                        </a:rPr>
                        <a:t>Komunicira na prihvatljiv način,slijedi upute, uvažava savjete i zahtjeve, reagira na opomene </a:t>
                      </a:r>
                      <a:endParaRPr lang="hr-HR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89535" algn="l"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Arial"/>
                        </a:rPr>
                        <a:t>-Koristi  neprimjeren  rječnik, suprostavlja se, drzak, odbija uputa,zanemaruje opomene</a:t>
                      </a:r>
                      <a:endParaRPr lang="hr-H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158"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hr-HR" sz="1400" b="1" dirty="0">
                          <a:latin typeface="Calibri"/>
                          <a:ea typeface="Calibri"/>
                          <a:cs typeface="Arial"/>
                        </a:rPr>
                        <a:t>b) Prihvaćanje nastavnika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80340" algn="l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hr-HR" sz="1400" dirty="0">
                          <a:latin typeface="Calibri"/>
                          <a:ea typeface="Calibri"/>
                          <a:cs typeface="Arial"/>
                        </a:rPr>
                        <a:t>-uvažavanje  autoriteta </a:t>
                      </a:r>
                      <a:r>
                        <a:rPr lang="hr-HR" sz="1400" dirty="0" smtClean="0">
                          <a:latin typeface="Calibri"/>
                          <a:ea typeface="Calibri"/>
                          <a:cs typeface="Arial"/>
                        </a:rPr>
                        <a:t>nastavnika/odnos s poštovanjem</a:t>
                      </a:r>
                      <a:endParaRPr lang="hr-H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6"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r-HR" sz="1200" b="1" dirty="0">
                          <a:latin typeface="Calibri"/>
                          <a:ea typeface="Calibri"/>
                          <a:cs typeface="Arial"/>
                        </a:rPr>
                        <a:t>4.ODNOS PREMA IMOVINI </a:t>
                      </a:r>
                      <a:endParaRPr lang="hr-H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600" b="1">
                          <a:latin typeface="Calibri"/>
                          <a:ea typeface="Calibri"/>
                          <a:cs typeface="Arial"/>
                        </a:rPr>
                        <a:t>OPIS ZAPAŽENOG PONAŠANJA</a:t>
                      </a:r>
                      <a:endParaRPr lang="hr-HR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76553">
                <a:tc>
                  <a:txBody>
                    <a:bodyPr/>
                    <a:lstStyle/>
                    <a:p>
                      <a:pPr marL="180340" marR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hr-HR" sz="1200" b="1" dirty="0">
                          <a:latin typeface="Calibri"/>
                          <a:ea typeface="Calibri"/>
                          <a:cs typeface="Arial"/>
                        </a:rPr>
                        <a:t>a)Odnos prema školskoj </a:t>
                      </a:r>
                      <a:r>
                        <a:rPr lang="hr-HR" sz="1200" b="1" dirty="0" smtClean="0">
                          <a:latin typeface="Calibri"/>
                          <a:ea typeface="Calibri"/>
                          <a:cs typeface="Arial"/>
                        </a:rPr>
                        <a:t>imovini                                                     b)Odnos prema imovini učenika</a:t>
                      </a:r>
                      <a:endParaRPr lang="hr-HR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hr-HR" sz="120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  <a:r>
                        <a:rPr lang="hr-HR" sz="1200" dirty="0" smtClean="0">
                          <a:latin typeface="Calibri"/>
                          <a:ea typeface="Calibri"/>
                          <a:cs typeface="Arial"/>
                        </a:rPr>
                        <a:t>čuvanje  školske imovine                                                         -čuva imovinu drugih učenika</a:t>
                      </a:r>
                      <a:r>
                        <a:rPr lang="hr-HR" sz="1200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hr-HR" sz="1200" dirty="0" smtClean="0">
                          <a:latin typeface="Calibri"/>
                          <a:ea typeface="Calibri"/>
                          <a:cs typeface="Arial"/>
                        </a:rPr>
                        <a:t>pomaže drugim učenicima u nošenju</a:t>
                      </a:r>
                      <a:endParaRPr lang="hr-HR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r-HR" sz="1200" dirty="0">
                          <a:latin typeface="Calibri"/>
                          <a:ea typeface="Calibri"/>
                          <a:cs typeface="Arial"/>
                        </a:rPr>
                        <a:t>-pažljivost u korištenje školskog  pribora  i imovine </a:t>
                      </a:r>
                      <a:r>
                        <a:rPr lang="hr-HR" sz="1200" dirty="0" smtClean="0">
                          <a:latin typeface="Calibri"/>
                          <a:ea typeface="Calibri"/>
                          <a:cs typeface="Arial"/>
                        </a:rPr>
                        <a:t>             - namjerno skriva, otuđuje,uništava   imovinu učenika</a:t>
                      </a:r>
                      <a:endParaRPr lang="hr-H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824" marR="31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794403"/>
          </a:xfrm>
          <a:prstGeom prst="rect">
            <a:avLst/>
          </a:prstGeom>
          <a:solidFill>
            <a:schemeClr val="bg1"/>
          </a:solidFill>
        </p:spPr>
        <p:txBody>
          <a:bodyPr wrap="square" tIns="72000" bIns="288000" rtlCol="0">
            <a:spAutoFit/>
          </a:bodyPr>
          <a:lstStyle/>
          <a:p>
            <a:pPr algn="l"/>
            <a:r>
              <a:rPr lang="hr-HR" sz="1400" dirty="0" smtClean="0">
                <a:solidFill>
                  <a:srgbClr val="002060"/>
                </a:solidFill>
                <a:latin typeface="Bookman Old Style" pitchFamily="18" charset="0"/>
              </a:rPr>
              <a:t>Smjernice za praćenje ponašanja učenika na nastavi </a:t>
            </a:r>
          </a:p>
          <a:p>
            <a:pPr algn="l"/>
            <a:r>
              <a:rPr lang="hr-HR" sz="1400" dirty="0" smtClean="0">
                <a:solidFill>
                  <a:srgbClr val="002060"/>
                </a:solidFill>
                <a:latin typeface="Bookman Old Style" pitchFamily="18" charset="0"/>
              </a:rPr>
              <a:t>Učenik: __________________________     Razredni odjel : _______________________</a:t>
            </a:r>
            <a:endParaRPr lang="hr-HR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7884368" cy="1121809"/>
          </a:xfrm>
          <a:prstGeom prst="rect">
            <a:avLst/>
          </a:prstGeom>
          <a:solidFill>
            <a:schemeClr val="bg1"/>
          </a:solidFill>
        </p:spPr>
        <p:txBody>
          <a:bodyPr wrap="square" tIns="144000" bIns="144000" rtlCol="0">
            <a:spAutoFit/>
          </a:bodyPr>
          <a:lstStyle/>
          <a:p>
            <a:pPr algn="l"/>
            <a:r>
              <a:rPr lang="hr-HR" sz="5400" dirty="0" smtClean="0">
                <a:solidFill>
                  <a:srgbClr val="002060"/>
                </a:solidFill>
                <a:latin typeface="Bookman Old Style" pitchFamily="18" charset="0"/>
              </a:rPr>
              <a:t>Dosjei učenika:</a:t>
            </a:r>
            <a:endParaRPr lang="hr-HR" sz="5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196752"/>
            <a:ext cx="8172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endParaRPr lang="hr-HR" sz="2800" dirty="0" smtClean="0"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1720840"/>
            <a:ext cx="79208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defRPr/>
            </a:pPr>
            <a:endParaRPr lang="hr-HR" sz="3200" dirty="0" smtClean="0">
              <a:latin typeface="Bookman Old Style" pitchFamily="18" charset="0"/>
            </a:endParaRPr>
          </a:p>
          <a:p>
            <a:pPr marL="274320" indent="-274320" algn="l" eaLnBrk="1" fontAlgn="auto" hangingPunct="1">
              <a:spcAft>
                <a:spcPts val="0"/>
              </a:spcAft>
              <a:buClr>
                <a:schemeClr val="accent3"/>
              </a:buClr>
              <a:buBlip>
                <a:blip r:embed="rId3"/>
              </a:buBlip>
              <a:defRPr/>
            </a:pPr>
            <a:endParaRPr lang="hr-HR" dirty="0" smtClean="0"/>
          </a:p>
          <a:p>
            <a:pPr marL="274320" indent="-274320"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hr-HR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899592" y="1196752"/>
          <a:ext cx="78725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CE526A-0131-4AE8-9324-AC0AAF32C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9">
                                            <p:graphicEl>
                                              <a:dgm id="{F3CE526A-0131-4AE8-9324-AC0AAF32C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FE04BC0-09E3-4329-A731-4296CB297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">
                                            <p:graphicEl>
                                              <a:dgm id="{AFE04BC0-09E3-4329-A731-4296CB297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AB6B75-C956-4280-A314-5013053E7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20AB6B75-C956-4280-A314-5013053E7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E9D98D-0E2B-42FE-A6E6-72D4E22CC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dgm id="{7EE9D98D-0E2B-42FE-A6E6-72D4E22CC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55CE69-9140-42E2-8276-F77B32ABD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9">
                                            <p:graphicEl>
                                              <a:dgm id="{3355CE69-9140-42E2-8276-F77B32ABD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7C6A5F2-159B-4AAC-A879-6D9AC94FA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9">
                                            <p:graphicEl>
                                              <a:dgm id="{77C6A5F2-159B-4AAC-A879-6D9AC94FA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121809"/>
          </a:xfrm>
          <a:prstGeom prst="rect">
            <a:avLst/>
          </a:prstGeom>
          <a:solidFill>
            <a:schemeClr val="bg1"/>
          </a:solidFill>
        </p:spPr>
        <p:txBody>
          <a:bodyPr wrap="square" tIns="144000" bIns="144000" rtlCol="0">
            <a:spAutoFit/>
          </a:bodyPr>
          <a:lstStyle/>
          <a:p>
            <a:pPr algn="l"/>
            <a:r>
              <a:rPr lang="hr-HR" sz="5400" dirty="0" smtClean="0">
                <a:solidFill>
                  <a:srgbClr val="002060"/>
                </a:solidFill>
                <a:latin typeface="Bookman Old Style" pitchFamily="18" charset="0"/>
              </a:rPr>
              <a:t>Ocjenjivanje:</a:t>
            </a:r>
            <a:endParaRPr lang="hr-HR" sz="5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196752"/>
            <a:ext cx="8172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endParaRPr lang="hr-HR" sz="2800" dirty="0" smtClean="0"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1720840"/>
            <a:ext cx="79208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hr-HR" sz="3200" dirty="0" smtClean="0">
                <a:latin typeface="Bookman Old Style" pitchFamily="18" charset="0"/>
              </a:rPr>
              <a:t>Opisno ili brojčano</a:t>
            </a:r>
          </a:p>
          <a:p>
            <a:pPr marL="274320" indent="-274320" algn="l" eaLnBrk="1" fontAlgn="auto" hangingPunct="1">
              <a:spcAft>
                <a:spcPts val="0"/>
              </a:spcAft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hr-HR" sz="3200" dirty="0" smtClean="0">
                <a:latin typeface="Bookman Old Style" pitchFamily="18" charset="0"/>
              </a:rPr>
              <a:t>Rezultat praćenja ili provjeravanja</a:t>
            </a:r>
          </a:p>
          <a:p>
            <a:pPr marL="363538" indent="-363538" algn="l" fontAlgn="auto">
              <a:spcAft>
                <a:spcPts val="0"/>
              </a:spcAft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hr-HR" sz="3200" dirty="0" smtClean="0">
                <a:latin typeface="Bookman Old Style" pitchFamily="18" charset="0"/>
              </a:rPr>
              <a:t>Osigurava učiteljima, učenicima,  roditeljima i drugima povratne</a:t>
            </a:r>
          </a:p>
          <a:p>
            <a:pPr marL="363538" indent="-363538"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r-HR" sz="3200" dirty="0" smtClean="0">
                <a:latin typeface="Bookman Old Style" pitchFamily="18" charset="0"/>
              </a:rPr>
              <a:t>   informacije o učenikovom  napredovanju</a:t>
            </a:r>
          </a:p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hr-HR" sz="3200" dirty="0" smtClean="0">
                <a:latin typeface="Bookman Old Style" pitchFamily="18" charset="0"/>
              </a:rPr>
              <a:t>Osigurava evidenciju napretka kroz dulji vremenski rok</a:t>
            </a:r>
          </a:p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hr-HR" sz="3200" dirty="0" smtClean="0">
                <a:latin typeface="Bookman Old Style" pitchFamily="18" charset="0"/>
              </a:rPr>
              <a:t>Poticajno</a:t>
            </a:r>
          </a:p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buBlip>
                <a:blip r:embed="rId3"/>
              </a:buBlip>
              <a:defRPr/>
            </a:pPr>
            <a:endParaRPr lang="hr-HR" sz="3200" dirty="0" smtClean="0">
              <a:latin typeface="Bookman Old Style" pitchFamily="18" charset="0"/>
            </a:endParaRPr>
          </a:p>
          <a:p>
            <a:pPr marL="274320" indent="-274320" algn="l" eaLnBrk="1" fontAlgn="auto" hangingPunct="1">
              <a:spcAft>
                <a:spcPts val="0"/>
              </a:spcAft>
              <a:buClr>
                <a:schemeClr val="accent3"/>
              </a:buClr>
              <a:buBlip>
                <a:blip r:embed="rId3"/>
              </a:buBlip>
              <a:defRPr/>
            </a:pPr>
            <a:endParaRPr lang="hr-HR" dirty="0" smtClean="0"/>
          </a:p>
          <a:p>
            <a:pPr marL="274320" indent="-274320"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hr-HR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35696" y="188640"/>
            <a:ext cx="5184576" cy="1224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 smtClean="0">
                <a:latin typeface="Bookman Old Style" pitchFamily="18" charset="0"/>
              </a:rPr>
              <a:t>POTICAJNO OCJENJIVANJE</a:t>
            </a:r>
            <a:endParaRPr lang="hr-HR" sz="3200" b="1" dirty="0">
              <a:latin typeface="Bookman Old Style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 rot="16200000">
            <a:off x="1026319" y="889794"/>
            <a:ext cx="1150937" cy="3203575"/>
          </a:xfrm>
          <a:prstGeom prst="cloudCallout">
            <a:avLst>
              <a:gd name="adj1" fmla="val 77302"/>
              <a:gd name="adj2" fmla="val 2548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  <a:latin typeface="Bookman Old Style" pitchFamily="18" charset="0"/>
              </a:rPr>
              <a:t>Podiže samopouzdanje 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>
          <a:xfrm rot="16200000">
            <a:off x="3382963" y="2817813"/>
            <a:ext cx="2017712" cy="2519362"/>
          </a:xfrm>
          <a:prstGeom prst="cloudCallout">
            <a:avLst>
              <a:gd name="adj1" fmla="val 103795"/>
              <a:gd name="adj2" fmla="val -1451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hr-HR" sz="1800" dirty="0" smtClean="0">
                <a:latin typeface="Bookman Old Style" pitchFamily="18" charset="0"/>
              </a:rPr>
              <a:t>Ističe aktivnosti u kojima je uspješan i u kojima se ističe</a:t>
            </a:r>
            <a:endParaRPr lang="hr-HR" sz="1800" dirty="0">
              <a:latin typeface="Bookman Old Style" pitchFamily="18" charset="0"/>
            </a:endParaRP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 rot="16200000">
            <a:off x="1079500" y="3681413"/>
            <a:ext cx="2016125" cy="2520950"/>
          </a:xfrm>
          <a:prstGeom prst="cloudCallout">
            <a:avLst>
              <a:gd name="adj1" fmla="val 154249"/>
              <a:gd name="adj2" fmla="val 48862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 fontScale="92500" lnSpcReduction="20000"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hr-HR" sz="2400" dirty="0">
                <a:latin typeface="Bookman Old Style" pitchFamily="18" charset="0"/>
              </a:rPr>
              <a:t>Ističe uspjeh i pozitivna obilježja</a:t>
            </a: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 rot="16200000">
            <a:off x="6048474" y="3465411"/>
            <a:ext cx="2016125" cy="3095823"/>
          </a:xfrm>
          <a:prstGeom prst="cloudCallout">
            <a:avLst>
              <a:gd name="adj1" fmla="val 147408"/>
              <a:gd name="adj2" fmla="val -555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Autofit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hr-HR" sz="2000" dirty="0">
                <a:solidFill>
                  <a:schemeClr val="tx1"/>
                </a:solidFill>
                <a:latin typeface="Bookman Old Style" pitchFamily="18" charset="0"/>
              </a:rPr>
              <a:t>Ističe aktivnosti  i sadržaje  za koje je zainteresiran</a:t>
            </a:r>
          </a:p>
        </p:txBody>
      </p:sp>
      <p:sp>
        <p:nvSpPr>
          <p:cNvPr id="22" name="Content Placeholder 18"/>
          <p:cNvSpPr txBox="1">
            <a:spLocks/>
          </p:cNvSpPr>
          <p:nvPr/>
        </p:nvSpPr>
        <p:spPr>
          <a:xfrm rot="16200000">
            <a:off x="6767513" y="1556470"/>
            <a:ext cx="2016125" cy="2736850"/>
          </a:xfrm>
          <a:prstGeom prst="cloudCallout">
            <a:avLst>
              <a:gd name="adj1" fmla="val 77611"/>
              <a:gd name="adj2" fmla="val -5101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Autofit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hr-HR" sz="1600" b="1" dirty="0">
                <a:solidFill>
                  <a:schemeClr val="tx1"/>
                </a:solidFill>
                <a:latin typeface="Bookman Old Style" pitchFamily="18" charset="0"/>
              </a:rPr>
              <a:t>Ukazuje na učenikovu kreativnost, snalaženje i originalnost u rješavanju problema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50" y="0"/>
            <a:ext cx="1276350" cy="11247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uiExpand="1" build="p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S010286216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TP010286216</AuthoringAssetId>
    <AssetId xmlns="145c5697-5eb5-440b-b2f1-a8273fb59250">TS010286216</AssetId>
  </documentManagement>
</p:properties>
</file>

<file path=customXml/itemProps1.xml><?xml version="1.0" encoding="utf-8"?>
<ds:datastoreItem xmlns:ds="http://schemas.openxmlformats.org/officeDocument/2006/customXml" ds:itemID="{DE3036F7-0BC9-45B9-8B04-6A2D2125255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921F2D8-CC9E-4AB2-9512-E0B5C4E2A0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21E73-0726-4CCD-841E-2744A0C384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939F2466-1A06-4ACA-B6DE-09C3B4F876CA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1429</Words>
  <Application>Microsoft Office PowerPoint</Application>
  <PresentationFormat>Prikaz na zaslonu (4:3)</PresentationFormat>
  <Paragraphs>183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TS010286216</vt:lpstr>
      <vt:lpstr>PowerPointova prezentacija</vt:lpstr>
      <vt:lpstr>Praćenje i vrednovanje učenika s teškoćama utvrđeno je :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DARH 2 d.o.o. za graditeljstvo i akustiku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Elementi i oblici praćenja i vrednovanja učenika s teškoćam</dc:title>
  <dc:creator>Tamara Štimac</dc:creator>
  <cp:lastModifiedBy>Vlatka Klašnja</cp:lastModifiedBy>
  <cp:revision>138</cp:revision>
  <dcterms:created xsi:type="dcterms:W3CDTF">2012-12-29T16:43:11Z</dcterms:created>
  <dcterms:modified xsi:type="dcterms:W3CDTF">2013-01-28T13:15:30Z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TPInstallLocation">
    <vt:lpwstr>{My Templates}</vt:lpwstr>
  </property>
  <property fmtid="{D5CDD505-2E9C-101B-9397-08002B2CF9AE}" pid="4" name="PrimaryImageGen">
    <vt:lpwstr>true</vt:lpwstr>
  </property>
  <property fmtid="{D5CDD505-2E9C-101B-9397-08002B2CF9AE}" pid="5" name="AssetType">
    <vt:lpwstr>TP</vt:lpwstr>
  </property>
  <property fmtid="{D5CDD505-2E9C-101B-9397-08002B2CF9AE}" pid="6" name="BugNumber">
    <vt:lpwstr>191</vt:lpwstr>
  </property>
  <property fmtid="{D5CDD505-2E9C-101B-9397-08002B2CF9AE}" pid="7" name="TPCommandLine">
    <vt:lpwstr>{PP} /n {FilePath}</vt:lpwstr>
  </property>
  <property fmtid="{D5CDD505-2E9C-101B-9397-08002B2CF9AE}" pid="8" name="TemplateStatus">
    <vt:lpwstr>Complete</vt:lpwstr>
  </property>
  <property fmtid="{D5CDD505-2E9C-101B-9397-08002B2CF9AE}" pid="9" name="TPAppVersion">
    <vt:lpwstr>11</vt:lpwstr>
  </property>
  <property fmtid="{D5CDD505-2E9C-101B-9397-08002B2CF9AE}" pid="10" name="ContentTypeId">
    <vt:lpwstr>0x0101006025706CF4CD034688BEBAE97A2E701D020200C3831ACA17D8814887A164412888521E</vt:lpwstr>
  </property>
  <property fmtid="{D5CDD505-2E9C-101B-9397-08002B2CF9AE}" pid="11" name="IsDeleted">
    <vt:lpwstr>false</vt:lpwstr>
  </property>
  <property fmtid="{D5CDD505-2E9C-101B-9397-08002B2CF9AE}" pid="12" name="Milestone">
    <vt:lpwstr>Continuous</vt:lpwstr>
  </property>
  <property fmtid="{D5CDD505-2E9C-101B-9397-08002B2CF9AE}" pid="13" name="APAuthor">
    <vt:lpwstr>191</vt:lpwstr>
  </property>
  <property fmtid="{D5CDD505-2E9C-101B-9397-08002B2CF9AE}" pid="14" name="TrustLevel">
    <vt:lpwstr>Microsoft Managed Content</vt:lpwstr>
  </property>
  <property fmtid="{D5CDD505-2E9C-101B-9397-08002B2CF9AE}" pid="15" name="IsSearchable">
    <vt:lpwstr>false</vt:lpwstr>
  </property>
  <property fmtid="{D5CDD505-2E9C-101B-9397-08002B2CF9AE}" pid="16" name="NumericId">
    <vt:lpwstr>-1</vt:lpwstr>
  </property>
  <property fmtid="{D5CDD505-2E9C-101B-9397-08002B2CF9AE}" pid="17" name="PublishTargets">
    <vt:lpwstr>OfficeOnline</vt:lpwstr>
  </property>
  <property fmtid="{D5CDD505-2E9C-101B-9397-08002B2CF9AE}" pid="18" name="TPFriendlyName">
    <vt:lpwstr>Slide 1</vt:lpwstr>
  </property>
  <property fmtid="{D5CDD505-2E9C-101B-9397-08002B2CF9AE}" pid="19" name="AssetId">
    <vt:lpwstr>TS010286216</vt:lpwstr>
  </property>
  <property fmtid="{D5CDD505-2E9C-101B-9397-08002B2CF9AE}" pid="20" name="TPLaunchHelpLinkType">
    <vt:lpwstr>Template</vt:lpwstr>
  </property>
  <property fmtid="{D5CDD505-2E9C-101B-9397-08002B2CF9AE}" pid="21" name="OpenTemplate">
    <vt:lpwstr>true</vt:lpwstr>
  </property>
  <property fmtid="{D5CDD505-2E9C-101B-9397-08002B2CF9AE}" pid="22" name="SourceTitle">
    <vt:lpwstr>Unity cutouts design template</vt:lpwstr>
  </property>
  <property fmtid="{D5CDD505-2E9C-101B-9397-08002B2CF9AE}" pid="23" name="TPLaunchHelpLink">
    <vt:lpwstr/>
  </property>
  <property fmtid="{D5CDD505-2E9C-101B-9397-08002B2CF9AE}" pid="24" name="APEditor">
    <vt:lpwstr>92</vt:lpwstr>
  </property>
  <property fmtid="{D5CDD505-2E9C-101B-9397-08002B2CF9AE}" pid="25" name="TPApplication">
    <vt:lpwstr>PowerPoint</vt:lpwstr>
  </property>
  <property fmtid="{D5CDD505-2E9C-101B-9397-08002B2CF9AE}" pid="26" name="Provider">
    <vt:lpwstr>EY010241418</vt:lpwstr>
  </property>
  <property fmtid="{D5CDD505-2E9C-101B-9397-08002B2CF9AE}" pid="27" name="UACurrentWords">
    <vt:lpwstr>0</vt:lpwstr>
  </property>
  <property fmtid="{D5CDD505-2E9C-101B-9397-08002B2CF9AE}" pid="28" name="Applications">
    <vt:lpwstr>64;#PowerPoint 2003;#79;#Template 12;#65;#Microsoft Office PowerPoint 2007</vt:lpwstr>
  </property>
  <property fmtid="{D5CDD505-2E9C-101B-9397-08002B2CF9AE}" pid="29" name="UALocRecommendation">
    <vt:lpwstr>Never Localize</vt:lpwstr>
  </property>
  <property fmtid="{D5CDD505-2E9C-101B-9397-08002B2CF9AE}" pid="30" name="Title">
    <vt:lpwstr>Unity cutouts design template</vt:lpwstr>
  </property>
  <property fmtid="{D5CDD505-2E9C-101B-9397-08002B2CF9AE}" pid="31" name="PublishStatusLookup">
    <vt:lpwstr>261416</vt:lpwstr>
  </property>
  <property fmtid="{D5CDD505-2E9C-101B-9397-08002B2CF9AE}" pid="32" name="APTrustLevel">
    <vt:lpwstr>1.00000000000000</vt:lpwstr>
  </property>
  <property fmtid="{D5CDD505-2E9C-101B-9397-08002B2CF9AE}" pid="33" name="TPClientViewer">
    <vt:lpwstr>Microsoft Office PowerPoint</vt:lpwstr>
  </property>
  <property fmtid="{D5CDD505-2E9C-101B-9397-08002B2CF9AE}" pid="34" name="TPComponent">
    <vt:lpwstr>PPTFiles</vt:lpwstr>
  </property>
  <property fmtid="{D5CDD505-2E9C-101B-9397-08002B2CF9AE}" pid="35" name="TPNamespace">
    <vt:lpwstr>POWERPNT</vt:lpwstr>
  </property>
  <property fmtid="{D5CDD505-2E9C-101B-9397-08002B2CF9AE}" pid="36" name="Content Type">
    <vt:lpwstr>OOFile</vt:lpwstr>
  </property>
  <property fmtid="{D5CDD505-2E9C-101B-9397-08002B2CF9AE}" pid="37" name="AuthoringAssetId">
    <vt:lpwstr>TP010286216</vt:lpwstr>
  </property>
  <property fmtid="{D5CDD505-2E9C-101B-9397-08002B2CF9AE}" pid="38" name="NumericAssetId">
    <vt:lpwstr/>
  </property>
  <property fmtid="{D5CDD505-2E9C-101B-9397-08002B2CF9AE}" pid="39" name="AppVer">
    <vt:lpwstr/>
  </property>
</Properties>
</file>